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6" r:id="rId2"/>
    <p:sldId id="258" r:id="rId3"/>
    <p:sldId id="260" r:id="rId4"/>
    <p:sldId id="257" r:id="rId5"/>
    <p:sldId id="262"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30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p:restoredTop sz="54480" autoAdjust="0"/>
  </p:normalViewPr>
  <p:slideViewPr>
    <p:cSldViewPr>
      <p:cViewPr varScale="1">
        <p:scale>
          <a:sx n="36" d="100"/>
          <a:sy n="36" d="100"/>
        </p:scale>
        <p:origin x="1824" y="67"/>
      </p:cViewPr>
      <p:guideLst>
        <p:guide orient="horz" pos="2160"/>
        <p:guide pos="2880"/>
      </p:guideLst>
    </p:cSldViewPr>
  </p:slideViewPr>
  <p:notesTextViewPr>
    <p:cViewPr>
      <p:scale>
        <a:sx n="100" d="100"/>
        <a:sy n="100" d="100"/>
      </p:scale>
      <p:origin x="0" y="0"/>
    </p:cViewPr>
  </p:notesTextViewPr>
  <p:notesViewPr>
    <p:cSldViewPr>
      <p:cViewPr varScale="1">
        <p:scale>
          <a:sx n="143" d="100"/>
          <a:sy n="143" d="100"/>
        </p:scale>
        <p:origin x="3872" y="2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D0C3A6-D663-9344-8078-81BD1CF51203}" type="datetimeFigureOut">
              <a:rPr lang="en-US" smtClean="0"/>
              <a:pPr/>
              <a:t>7/11/2018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50400E-D792-394A-B25B-2BD0D4B3DFA1}" type="slidenum">
              <a:rPr lang="en-US" smtClean="0"/>
              <a:pPr/>
              <a:t>‹#›</a:t>
            </a:fld>
            <a:endParaRPr lang="en-US"/>
          </a:p>
        </p:txBody>
      </p:sp>
    </p:spTree>
    <p:extLst>
      <p:ext uri="{BB962C8B-B14F-4D97-AF65-F5344CB8AC3E}">
        <p14:creationId xmlns:p14="http://schemas.microsoft.com/office/powerpoint/2010/main" val="1354324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694BF5-D43B-4FA2-A50D-C15D9C14632C}" type="datetimeFigureOut">
              <a:rPr lang="en-US" smtClean="0"/>
              <a:pPr/>
              <a:t>7/11/2018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F49D61-52FE-49AE-9996-3F4668E249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Good morning! We’re going to start by taking a look at some</a:t>
            </a:r>
            <a:r>
              <a:rPr lang="en-US" baseline="0" dirty="0"/>
              <a:t> of our recruitment numbers, talk about how we engage with and recruit students, and how social media plays into our “young professional” crowd. </a:t>
            </a:r>
            <a:endParaRPr lang="en-US" dirty="0"/>
          </a:p>
        </p:txBody>
      </p:sp>
      <p:sp>
        <p:nvSpPr>
          <p:cNvPr id="4" name="Slide Number Placeholder 3"/>
          <p:cNvSpPr>
            <a:spLocks noGrp="1"/>
          </p:cNvSpPr>
          <p:nvPr>
            <p:ph type="sldNum" sz="quarter" idx="10"/>
          </p:nvPr>
        </p:nvSpPr>
        <p:spPr/>
        <p:txBody>
          <a:bodyPr/>
          <a:lstStyle/>
          <a:p>
            <a:fld id="{63F49D61-52FE-49AE-9996-3F4668E24958}"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63F49D61-52FE-49AE-9996-3F4668E2495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2800" dirty="0"/>
              <a:t>Engaging</a:t>
            </a:r>
            <a:r>
              <a:rPr lang="en-US" sz="2800" baseline="0" dirty="0"/>
              <a:t> with students is a priority for us. We have two student chapters within our national chapter: UW-Madison and UW-Platteville. </a:t>
            </a:r>
          </a:p>
          <a:p>
            <a:endParaRPr lang="en-US" sz="2800" baseline="0" dirty="0"/>
          </a:p>
          <a:p>
            <a:r>
              <a:rPr lang="en-US" sz="2800" baseline="0" dirty="0"/>
              <a:t>There is no magic bullet to how we engage with the students, but we attempt to do a few things with our students.</a:t>
            </a:r>
          </a:p>
          <a:p>
            <a:endParaRPr lang="en-US" sz="2800" baseline="0" dirty="0"/>
          </a:p>
          <a:p>
            <a:pPr marL="514350" indent="-514350">
              <a:buAutoNum type="arabicPeriod"/>
            </a:pPr>
            <a:r>
              <a:rPr lang="en-US" sz="2800" baseline="0" dirty="0"/>
              <a:t>We have designated one board member per student chapter, so they’re getting one-on-one interaction with NAMA chapter leadership.</a:t>
            </a:r>
          </a:p>
          <a:p>
            <a:pPr marL="971550" lvl="1" indent="-514350">
              <a:buFontTx/>
              <a:buChar char="-"/>
            </a:pPr>
            <a:r>
              <a:rPr lang="en-US" sz="2800" baseline="0" dirty="0"/>
              <a:t>Our liaisons attend student meetings, provide resume feedback and connect regularly with the student chapter leader.</a:t>
            </a:r>
          </a:p>
          <a:p>
            <a:pPr>
              <a:buFontTx/>
              <a:buNone/>
            </a:pPr>
            <a:r>
              <a:rPr lang="en-US" sz="2800" baseline="0" dirty="0"/>
              <a:t> </a:t>
            </a:r>
          </a:p>
          <a:p>
            <a:pPr marL="514350" indent="-514350">
              <a:buFontTx/>
              <a:buAutoNum type="arabicPeriod" startAt="2"/>
            </a:pPr>
            <a:r>
              <a:rPr lang="en-US" sz="2800" baseline="0" dirty="0"/>
              <a:t>We also connect students with professionals by encouraging them to attend our chapter events. </a:t>
            </a:r>
          </a:p>
          <a:p>
            <a:pPr marL="971550" lvl="1" indent="-514350">
              <a:buFontTx/>
              <a:buChar char="-"/>
            </a:pPr>
            <a:r>
              <a:rPr lang="en-US" sz="2800" baseline="0" dirty="0"/>
              <a:t>Disclosure: it’s not often that they participate in our events, but when they do, they show up in groups and have great questions and networking opportunities. </a:t>
            </a:r>
          </a:p>
          <a:p>
            <a:pPr marL="971550" lvl="1" indent="-514350">
              <a:buFontTx/>
              <a:buChar char="-"/>
            </a:pPr>
            <a:r>
              <a:rPr lang="en-US" sz="2800" baseline="0" dirty="0"/>
              <a:t>We host mock judging sessions for the student marking competition taking place here this week. Not only is it an opportunity for them to practice their presentation, but we get to scope out the local up-and-coming talent and we all get the benefit of networking. </a:t>
            </a:r>
          </a:p>
          <a:p>
            <a:pPr marL="514350" indent="-514350">
              <a:buAutoNum type="arabicPeriod"/>
            </a:pPr>
            <a:endParaRPr lang="en-US" sz="2800" dirty="0"/>
          </a:p>
          <a:p>
            <a:r>
              <a:rPr lang="en-US" sz="2800" dirty="0"/>
              <a:t>3 </a:t>
            </a:r>
            <a:r>
              <a:rPr lang="en-US" sz="2800" baseline="0" dirty="0"/>
              <a:t>       We </a:t>
            </a:r>
            <a:r>
              <a:rPr lang="en-US" sz="2800" dirty="0"/>
              <a:t>provide financial support.</a:t>
            </a:r>
          </a:p>
          <a:p>
            <a:pPr lvl="1"/>
            <a:r>
              <a:rPr lang="en-US" sz="2400" dirty="0"/>
              <a:t>- We offer a fundraising match up to $750 per chapter to contribute</a:t>
            </a:r>
            <a:r>
              <a:rPr lang="en-US" sz="2400" baseline="0" dirty="0"/>
              <a:t> to their expenses for the student competition. Our Platteville chapter takes full advantage of this. We like this option because we aren’t just giving away money – they have to make an effort to fundraise themselves and it gives them something more to work toward.</a:t>
            </a:r>
            <a:endParaRPr lang="en-US" sz="2400" dirty="0"/>
          </a:p>
          <a:p>
            <a:pPr lvl="1"/>
            <a:r>
              <a:rPr lang="en-US" sz="2400" dirty="0"/>
              <a:t>- We offer a travel stipend</a:t>
            </a:r>
            <a:r>
              <a:rPr lang="en-US" sz="2400" baseline="0" dirty="0"/>
              <a:t> (up to $250) for them to attend our monthly chapter events. (Note: most don’t take us up on this offer, but we want to remove that barrier if it exists). </a:t>
            </a:r>
            <a:endParaRPr lang="en-US" sz="2400" dirty="0"/>
          </a:p>
          <a:p>
            <a:pPr lvl="1">
              <a:buFontTx/>
              <a:buChar char="-"/>
            </a:pPr>
            <a:r>
              <a:rPr lang="en-US" sz="2400" dirty="0"/>
              <a:t>And we offer a membership incentive for graduating seniors – we give the student chapter $50 for each student that becomes a professional member</a:t>
            </a:r>
            <a:r>
              <a:rPr lang="en-US" sz="2400" baseline="0" dirty="0"/>
              <a:t> (at the national discounted rate when they’re under 25). </a:t>
            </a:r>
          </a:p>
          <a:p>
            <a:pPr lvl="1">
              <a:buFontTx/>
              <a:buChar char="-"/>
            </a:pPr>
            <a:r>
              <a:rPr lang="en-US" sz="2400" baseline="0" dirty="0"/>
              <a:t> All of these financial contributions our chapter makes on its own separate from nationals. </a:t>
            </a:r>
            <a:endParaRPr lang="en-US" sz="2400" dirty="0"/>
          </a:p>
          <a:p>
            <a:endParaRPr lang="en-US" dirty="0"/>
          </a:p>
        </p:txBody>
      </p:sp>
      <p:sp>
        <p:nvSpPr>
          <p:cNvPr id="4" name="Slide Number Placeholder 3"/>
          <p:cNvSpPr>
            <a:spLocks noGrp="1"/>
          </p:cNvSpPr>
          <p:nvPr>
            <p:ph type="sldNum" sz="quarter" idx="10"/>
          </p:nvPr>
        </p:nvSpPr>
        <p:spPr/>
        <p:txBody>
          <a:bodyPr/>
          <a:lstStyle/>
          <a:p>
            <a:fld id="{63F49D61-52FE-49AE-9996-3F4668E2495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2800" dirty="0"/>
              <a:t>Our</a:t>
            </a:r>
            <a:r>
              <a:rPr lang="en-US" sz="2800" baseline="0" dirty="0"/>
              <a:t> engagement tactics with students are similar to how we recruit them: professional connections and financial incentives. </a:t>
            </a:r>
          </a:p>
          <a:p>
            <a:endParaRPr lang="en-US" sz="2800" baseline="0" dirty="0"/>
          </a:p>
          <a:p>
            <a:r>
              <a:rPr lang="en-US" sz="2800" baseline="0" dirty="0"/>
              <a:t>First, we show them the value of professional NAMA.</a:t>
            </a:r>
            <a:endParaRPr lang="en-US" sz="2800" dirty="0"/>
          </a:p>
          <a:p>
            <a:pPr lvl="1"/>
            <a:r>
              <a:rPr lang="en-US" sz="2400" dirty="0"/>
              <a:t>-</a:t>
            </a:r>
            <a:r>
              <a:rPr lang="en-US" sz="2400" baseline="0" dirty="0"/>
              <a:t> We try to ensure our monthly chapter events have a professional development angle to them. It’s something that we’ve heard from our members in surveys – that they struggle to get approval and/or funding to attend unless there’s professional development involved. While that may not be as attractive to our students, we try to think of them when we’re planning, including the location. </a:t>
            </a:r>
            <a:endParaRPr lang="en-US" sz="2400" dirty="0"/>
          </a:p>
          <a:p>
            <a:pPr lvl="1"/>
            <a:r>
              <a:rPr lang="en-US" sz="2400" dirty="0"/>
              <a:t>- Then, we offer free or reduced cost to attend professional chapter events.</a:t>
            </a:r>
          </a:p>
          <a:p>
            <a:pPr lvl="1"/>
            <a:r>
              <a:rPr lang="en-US" sz="2400" dirty="0"/>
              <a:t>-  We have the travel expense reimbursement</a:t>
            </a:r>
            <a:r>
              <a:rPr lang="en-US" sz="2400" baseline="0" dirty="0"/>
              <a:t> I mentioned on the last slide.</a:t>
            </a:r>
            <a:endParaRPr lang="en-US" sz="2400" dirty="0"/>
          </a:p>
          <a:p>
            <a:pPr lvl="1"/>
            <a:r>
              <a:rPr lang="en-US" sz="2400" dirty="0"/>
              <a:t>-  And we do</a:t>
            </a:r>
            <a:r>
              <a:rPr lang="en-US" sz="2400" baseline="0" dirty="0"/>
              <a:t> an event for them - </a:t>
            </a:r>
            <a:r>
              <a:rPr lang="en-US" sz="2400" dirty="0"/>
              <a:t>We host a student</a:t>
            </a:r>
            <a:r>
              <a:rPr lang="en-US" sz="2400" baseline="0" dirty="0"/>
              <a:t> and </a:t>
            </a:r>
            <a:r>
              <a:rPr lang="en-US" sz="2400" dirty="0"/>
              <a:t>professional mixer/cocktail</a:t>
            </a:r>
            <a:r>
              <a:rPr lang="en-US" sz="2400" baseline="0" dirty="0"/>
              <a:t> hour during </a:t>
            </a:r>
            <a:r>
              <a:rPr lang="en-US" sz="2400" dirty="0"/>
              <a:t>World Dairy Expo in Madison.</a:t>
            </a:r>
          </a:p>
          <a:p>
            <a:endParaRPr lang="en-US" sz="2800" dirty="0"/>
          </a:p>
          <a:p>
            <a:r>
              <a:rPr lang="en-US" sz="2800" dirty="0"/>
              <a:t>Second, we offer the</a:t>
            </a:r>
            <a:r>
              <a:rPr lang="en-US" sz="2800" baseline="0" dirty="0"/>
              <a:t> f</a:t>
            </a:r>
            <a:r>
              <a:rPr lang="en-US" sz="2800" dirty="0"/>
              <a:t>inancial incentive to join after graduation</a:t>
            </a:r>
          </a:p>
          <a:p>
            <a:pPr lvl="1"/>
            <a:r>
              <a:rPr lang="en-US" sz="2400" dirty="0"/>
              <a:t>- Our Membership chair</a:t>
            </a:r>
            <a:r>
              <a:rPr lang="en-US" sz="2400" baseline="0" dirty="0"/>
              <a:t> and </a:t>
            </a:r>
            <a:r>
              <a:rPr lang="en-US" sz="2400" dirty="0"/>
              <a:t>student liaisons promote the national NAMA two-year free membership to graduating seniors.</a:t>
            </a:r>
          </a:p>
          <a:p>
            <a:pPr lvl="1"/>
            <a:r>
              <a:rPr lang="en-US" sz="2400" dirty="0"/>
              <a:t>- And, on top of that, each</a:t>
            </a:r>
            <a:r>
              <a:rPr lang="en-US" sz="2400" baseline="0" dirty="0"/>
              <a:t> s</a:t>
            </a:r>
            <a:r>
              <a:rPr lang="en-US" sz="2400" dirty="0"/>
              <a:t>tudent chapter receives $50 for each graduating senior who joins NAMA directly from our Badger NAMA chapter.</a:t>
            </a:r>
          </a:p>
          <a:p>
            <a:endParaRPr lang="en-US" dirty="0"/>
          </a:p>
        </p:txBody>
      </p:sp>
      <p:sp>
        <p:nvSpPr>
          <p:cNvPr id="4" name="Slide Number Placeholder 3"/>
          <p:cNvSpPr>
            <a:spLocks noGrp="1"/>
          </p:cNvSpPr>
          <p:nvPr>
            <p:ph type="sldNum" sz="quarter" idx="10"/>
          </p:nvPr>
        </p:nvSpPr>
        <p:spPr/>
        <p:txBody>
          <a:bodyPr/>
          <a:lstStyle/>
          <a:p>
            <a:fld id="{63F49D61-52FE-49AE-9996-3F4668E2495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Social</a:t>
            </a:r>
            <a:r>
              <a:rPr lang="en-US" baseline="0" dirty="0"/>
              <a:t> media is a really important tool for our chapter to engage with members. </a:t>
            </a:r>
          </a:p>
          <a:p>
            <a:br>
              <a:rPr lang="en-US" baseline="0" dirty="0"/>
            </a:br>
            <a:r>
              <a:rPr lang="en-US" baseline="0" dirty="0" err="1"/>
              <a:t>Facebook</a:t>
            </a:r>
            <a:r>
              <a:rPr lang="en-US" baseline="0" dirty="0"/>
              <a:t> is the primary form of contact with our membership outside of email. We’ve tried LinkedIn and a blog and they don’t seem to work as well for us. </a:t>
            </a:r>
          </a:p>
          <a:p>
            <a:endParaRPr lang="en-US" baseline="0" dirty="0"/>
          </a:p>
          <a:p>
            <a:r>
              <a:rPr lang="en-US" baseline="0" dirty="0"/>
              <a:t>As you’ll see here on this chart – this is where our young members are, as well. </a:t>
            </a:r>
            <a:endParaRPr lang="en-US" dirty="0"/>
          </a:p>
          <a:p>
            <a:pPr lvl="1"/>
            <a:r>
              <a:rPr lang="en-US" dirty="0"/>
              <a:t>-15% of fans are under 25</a:t>
            </a:r>
          </a:p>
          <a:p>
            <a:pPr lvl="1"/>
            <a:r>
              <a:rPr lang="en-US" dirty="0"/>
              <a:t>-43% of fans are 25-34</a:t>
            </a:r>
          </a:p>
          <a:p>
            <a:pPr lvl="1"/>
            <a:endParaRPr lang="en-US" dirty="0"/>
          </a:p>
          <a:p>
            <a:pPr lvl="0"/>
            <a:r>
              <a:rPr lang="en-US" dirty="0"/>
              <a:t>We</a:t>
            </a:r>
            <a:r>
              <a:rPr lang="en-US" baseline="0" dirty="0"/>
              <a:t> post events on </a:t>
            </a:r>
            <a:r>
              <a:rPr lang="en-US" baseline="0" dirty="0" err="1"/>
              <a:t>Facebook</a:t>
            </a:r>
            <a:r>
              <a:rPr lang="en-US" baseline="0" dirty="0"/>
              <a:t>, share content during and after events (including photos), plus industry news. </a:t>
            </a:r>
          </a:p>
          <a:p>
            <a:pPr lvl="0"/>
            <a:endParaRPr lang="en-US" baseline="0" dirty="0"/>
          </a:p>
          <a:p>
            <a:pPr lvl="0"/>
            <a:r>
              <a:rPr lang="en-US" baseline="0" dirty="0"/>
              <a:t>We also use </a:t>
            </a:r>
            <a:r>
              <a:rPr lang="en-US" baseline="0" dirty="0" err="1"/>
              <a:t>Facebook</a:t>
            </a:r>
            <a:r>
              <a:rPr lang="en-US" baseline="0" dirty="0"/>
              <a:t> to engage with our student chapters by tagging them and inviting their chapters to events.</a:t>
            </a:r>
            <a:endParaRPr lang="en-US" dirty="0"/>
          </a:p>
          <a:p>
            <a:endParaRPr lang="en-US" dirty="0"/>
          </a:p>
        </p:txBody>
      </p:sp>
      <p:sp>
        <p:nvSpPr>
          <p:cNvPr id="4" name="Slide Number Placeholder 3"/>
          <p:cNvSpPr>
            <a:spLocks noGrp="1"/>
          </p:cNvSpPr>
          <p:nvPr>
            <p:ph type="sldNum" sz="quarter" idx="10"/>
          </p:nvPr>
        </p:nvSpPr>
        <p:spPr/>
        <p:txBody>
          <a:bodyPr/>
          <a:lstStyle/>
          <a:p>
            <a:fld id="{63F49D61-52FE-49AE-9996-3F4668E2495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a:t>One </a:t>
            </a:r>
            <a:r>
              <a:rPr lang="en-US" baseline="0" dirty="0"/>
              <a:t>other </a:t>
            </a:r>
            <a:r>
              <a:rPr lang="en-US" baseline="0"/>
              <a:t>thing we’d </a:t>
            </a:r>
            <a:r>
              <a:rPr lang="en-US" baseline="0" dirty="0"/>
              <a:t>like to note about our younger members…when we were asked to give this presentation we reflected on why we have so many younger members. One thing we thought of that may be a good explanation – though not scientific or proven – is that we have a young board. So when we think of events and content, it may naturally be skewed toward a younger audience. However, we still get a good mix of age participants at our events, so we don’t want to limit our rationale to that, but thought it may be worth mentioning. </a:t>
            </a:r>
          </a:p>
          <a:p>
            <a:endParaRPr lang="en-US" baseline="0" dirty="0"/>
          </a:p>
          <a:p>
            <a:r>
              <a:rPr lang="en-US" baseline="0" dirty="0"/>
              <a:t>Thanks!</a:t>
            </a:r>
            <a:endParaRPr lang="en-US" dirty="0"/>
          </a:p>
        </p:txBody>
      </p:sp>
      <p:sp>
        <p:nvSpPr>
          <p:cNvPr id="4" name="Slide Number Placeholder 3"/>
          <p:cNvSpPr>
            <a:spLocks noGrp="1"/>
          </p:cNvSpPr>
          <p:nvPr>
            <p:ph type="sldNum" sz="quarter" idx="10"/>
          </p:nvPr>
        </p:nvSpPr>
        <p:spPr/>
        <p:txBody>
          <a:bodyPr/>
          <a:lstStyle/>
          <a:p>
            <a:fld id="{63F49D61-52FE-49AE-9996-3F4668E24958}"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0" y="0"/>
            <a:ext cx="9144000" cy="3352800"/>
          </a:xfrm>
          <a:prstGeom prst="rect">
            <a:avLst/>
          </a:prstGeom>
          <a:solidFill>
            <a:srgbClr val="E53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371600" y="360045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C47E6E-3EA4-4E25-B22C-7D57BD6842E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Rectangle 5"/>
          <p:cNvSpPr/>
          <p:nvPr userDrawn="1"/>
        </p:nvSpPr>
        <p:spPr>
          <a:xfrm>
            <a:off x="0" y="0"/>
            <a:ext cx="9144000" cy="13700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a:bodyPr>
          <a:lstStyle>
            <a:lvl1pPr algn="l">
              <a:defRPr sz="3600">
                <a:solidFill>
                  <a:schemeClr val="tx1">
                    <a:lumMod val="75000"/>
                    <a:lumOff val="25000"/>
                  </a:schemeClr>
                </a:solidFill>
              </a:defRPr>
            </a:lvl1pPr>
          </a:lstStyle>
          <a:p>
            <a:r>
              <a:rPr lang="en-US" dirty="0"/>
              <a:t>Click to edit Master title style</a:t>
            </a:r>
          </a:p>
        </p:txBody>
      </p:sp>
      <p:sp>
        <p:nvSpPr>
          <p:cNvPr id="3" name="Content Placeholder 2"/>
          <p:cNvSpPr>
            <a:spLocks noGrp="1"/>
          </p:cNvSpPr>
          <p:nvPr>
            <p:ph idx="1"/>
          </p:nvPr>
        </p:nvSpPr>
        <p:spPr>
          <a:xfrm>
            <a:off x="457200" y="1676400"/>
            <a:ext cx="8229600" cy="4525963"/>
          </a:xfrm>
        </p:spPr>
        <p:txBody>
          <a:bodyPr>
            <a:normAutofit/>
          </a:bodyPr>
          <a:lstStyle>
            <a:lvl1pPr>
              <a:spcAft>
                <a:spcPts val="600"/>
              </a:spcAft>
              <a:defRPr sz="2000"/>
            </a:lvl1pPr>
            <a:lvl2pPr>
              <a:spcAft>
                <a:spcPts val="600"/>
              </a:spcAft>
              <a:defRPr sz="1800"/>
            </a:lvl2pPr>
            <a:lvl3pPr>
              <a:spcAft>
                <a:spcPts val="600"/>
              </a:spcAft>
              <a:defRPr sz="1600"/>
            </a:lvl3pPr>
            <a:lvl4pPr>
              <a:spcAft>
                <a:spcPts val="600"/>
              </a:spcAft>
              <a:defRPr sz="1400"/>
            </a:lvl4pPr>
            <a:lvl5pPr>
              <a:spcAft>
                <a:spcPts val="600"/>
              </a:spcAft>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1C47E6E-3EA4-4E25-B22C-7D57BD6842E9}" type="datetimeFigureOut">
              <a:rPr lang="en-US" smtClean="0"/>
              <a:pPr/>
              <a:t>7/11/2018</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1C47E6E-3EA4-4E25-B22C-7D57BD6842E9}" type="datetimeFigureOut">
              <a:rPr lang="en-US" smtClean="0"/>
              <a:pPr/>
              <a:t>7/11/2018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AF5251-456F-4305-A7AF-3F36152D523C}" type="slidenum">
              <a:rPr lang="en-US" smtClean="0"/>
              <a:pPr/>
              <a:t>‹#›</a:t>
            </a:fld>
            <a:endParaRPr lang="en-US"/>
          </a:p>
        </p:txBody>
      </p:sp>
      <p:sp>
        <p:nvSpPr>
          <p:cNvPr id="6" name="Rectangle 5"/>
          <p:cNvSpPr/>
          <p:nvPr userDrawn="1"/>
        </p:nvSpPr>
        <p:spPr>
          <a:xfrm>
            <a:off x="0" y="1524000"/>
            <a:ext cx="9144000" cy="3352800"/>
          </a:xfrm>
          <a:prstGeom prst="rect">
            <a:avLst/>
          </a:prstGeom>
          <a:solidFill>
            <a:srgbClr val="E53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628900"/>
            <a:ext cx="8229600" cy="1143000"/>
          </a:xfrm>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209036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52400" y="152400"/>
            <a:ext cx="8839200" cy="65532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C47E6E-3EA4-4E25-B22C-7D57BD6842E9}" type="datetimeFigureOut">
              <a:rPr lang="en-US" smtClean="0"/>
              <a:pPr/>
              <a:t>7/11/2018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AF5251-456F-4305-A7AF-3F36152D523C}" type="slidenum">
              <a:rPr lang="en-US" smtClean="0"/>
              <a:pPr/>
              <a:t>‹#›</a:t>
            </a:fld>
            <a:endParaRPr lang="en-US"/>
          </a:p>
        </p:txBody>
      </p:sp>
      <p:pic>
        <p:nvPicPr>
          <p:cNvPr id="7" name="Picture 6"/>
          <p:cNvPicPr/>
          <p:nvPr userDrawn="1"/>
        </p:nvPicPr>
        <p:blipFill>
          <a:blip r:embed="rId5" cstate="print">
            <a:extLst>
              <a:ext uri="{BEBA8EAE-BF5A-486C-A8C5-ECC9F3942E4B}">
                <a14:imgProps xmlns:a14="http://schemas.microsoft.com/office/drawing/2010/main">
                  <a14:imgLayer r:embed="rId6">
                    <a14:imgEffect>
                      <a14:backgroundRemoval t="1120" b="99720" l="0" r="100000">
                        <a14:foregroundMark x1="25194" y1="55462" x2="25194" y2="55462"/>
                        <a14:foregroundMark x1="50000" y1="51541" x2="50000" y2="51541"/>
                        <a14:foregroundMark x1="85659" y1="38375" x2="85659" y2="38375"/>
                        <a14:foregroundMark x1="60853" y1="29972" x2="60853" y2="29972"/>
                        <a14:foregroundMark x1="18992" y1="85434" x2="18992" y2="85994"/>
                        <a14:foregroundMark x1="29845" y1="82353" x2="29845" y2="82353"/>
                        <a14:foregroundMark x1="52326" y1="73389" x2="52326" y2="73389"/>
                        <a14:foregroundMark x1="81395" y1="82073" x2="81395" y2="82073"/>
                        <a14:foregroundMark x1="2326" y1="94678" x2="2326" y2="94678"/>
                        <a14:foregroundMark x1="13566" y1="97199" x2="13566" y2="97199"/>
                        <a14:foregroundMark x1="21705" y1="92997" x2="21705" y2="92997"/>
                        <a14:foregroundMark x1="31008" y1="96639" x2="31008" y2="96639"/>
                        <a14:foregroundMark x1="37984" y1="97199" x2="37984" y2="97199"/>
                        <a14:foregroundMark x1="42248" y1="95798" x2="42248" y2="95798"/>
                        <a14:foregroundMark x1="50775" y1="96078" x2="50775" y2="96078"/>
                        <a14:foregroundMark x1="62016" y1="92997" x2="62016" y2="92997"/>
                        <a14:foregroundMark x1="71705" y1="95238" x2="71705" y2="95238"/>
                        <a14:foregroundMark x1="75194" y1="95798" x2="75194" y2="95798"/>
                        <a14:foregroundMark x1="83721" y1="94118" x2="83721" y2="94118"/>
                        <a14:foregroundMark x1="91860" y1="94958" x2="91860" y2="94958"/>
                        <a14:foregroundMark x1="95349" y1="94118" x2="95349" y2="94118"/>
                        <a14:backgroundMark x1="71705" y1="50980" x2="71705" y2="50980"/>
                      </a14:backgroundRemoval>
                    </a14:imgEffect>
                  </a14:imgLayer>
                </a14:imgProps>
              </a:ext>
              <a:ext uri="{28A0092B-C50C-407E-A947-70E740481C1C}">
                <a14:useLocalDpi xmlns:a14="http://schemas.microsoft.com/office/drawing/2010/main" val="0"/>
              </a:ext>
            </a:extLst>
          </a:blip>
          <a:stretch>
            <a:fillRect/>
          </a:stretch>
        </p:blipFill>
        <p:spPr>
          <a:xfrm>
            <a:off x="8153400" y="5618259"/>
            <a:ext cx="621168" cy="8587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000" b="1" kern="1200">
          <a:solidFill>
            <a:schemeClr val="tx1"/>
          </a:solidFill>
          <a:latin typeface="Arial" charset="0"/>
          <a:ea typeface="Arial" charset="0"/>
          <a:cs typeface="Arial"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charset="0"/>
          <a:ea typeface="Arial" charset="0"/>
          <a:cs typeface="Arial"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charset="0"/>
          <a:ea typeface="Arial" charset="0"/>
          <a:cs typeface="Arial"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charset="0"/>
          <a:ea typeface="Arial" charset="0"/>
          <a:cs typeface="Arial"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charset="0"/>
          <a:ea typeface="Arial" charset="0"/>
          <a:cs typeface="Arial"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charset="0"/>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facebook.com/BadgerNAMA/?ref=bookmark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3352800"/>
          </a:xfrm>
          <a:prstGeom prst="rect">
            <a:avLst/>
          </a:prstGeom>
          <a:solidFill>
            <a:srgbClr val="E53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2006600"/>
            <a:ext cx="7772400" cy="1470025"/>
          </a:xfrm>
        </p:spPr>
        <p:txBody>
          <a:bodyPr/>
          <a:lstStyle/>
          <a:p>
            <a:r>
              <a:rPr lang="en-US" dirty="0">
                <a:solidFill>
                  <a:schemeClr val="bg1"/>
                </a:solidFill>
              </a:rPr>
              <a:t>Recruiting Young Members</a:t>
            </a:r>
          </a:p>
        </p:txBody>
      </p:sp>
      <p:sp>
        <p:nvSpPr>
          <p:cNvPr id="3" name="Subtitle 2"/>
          <p:cNvSpPr>
            <a:spLocks noGrp="1"/>
          </p:cNvSpPr>
          <p:nvPr>
            <p:ph type="subTitle" idx="1"/>
          </p:nvPr>
        </p:nvSpPr>
        <p:spPr>
          <a:xfrm>
            <a:off x="1371600" y="3600450"/>
            <a:ext cx="6400800" cy="1752600"/>
          </a:xfrm>
        </p:spPr>
        <p:txBody>
          <a:bodyPr/>
          <a:lstStyle/>
          <a:p>
            <a:r>
              <a:rPr lang="en-US" dirty="0"/>
              <a:t>Sarah </a:t>
            </a:r>
            <a:r>
              <a:rPr lang="en-US" dirty="0" err="1"/>
              <a:t>Duwe</a:t>
            </a:r>
            <a:endParaRPr lang="en-US" dirty="0"/>
          </a:p>
          <a:p>
            <a:r>
              <a:rPr lang="en-US" sz="2400" i="1" dirty="0"/>
              <a:t>Badger NAMA President</a:t>
            </a:r>
          </a:p>
        </p:txBody>
      </p:sp>
      <p:pic>
        <p:nvPicPr>
          <p:cNvPr id="8" name="Picture 7"/>
          <p:cNvPicPr>
            <a:picLocks noChangeAspect="1"/>
          </p:cNvPicPr>
          <p:nvPr/>
        </p:nvPicPr>
        <p:blipFill rotWithShape="1">
          <a:blip r:embed="rId3" cstate="print">
            <a:alphaModFix amt="17000"/>
            <a:extLst>
              <a:ext uri="{28A0092B-C50C-407E-A947-70E740481C1C}">
                <a14:useLocalDpi xmlns:a14="http://schemas.microsoft.com/office/drawing/2010/main" val="0"/>
              </a:ext>
            </a:extLst>
          </a:blip>
          <a:srcRect b="19541"/>
          <a:stretch/>
        </p:blipFill>
        <p:spPr>
          <a:xfrm>
            <a:off x="-1524000" y="-1274974"/>
            <a:ext cx="5865845" cy="462777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Recruiting Successes</a:t>
            </a:r>
          </a:p>
        </p:txBody>
      </p:sp>
      <p:sp>
        <p:nvSpPr>
          <p:cNvPr id="3" name="Content Placeholder 2"/>
          <p:cNvSpPr>
            <a:spLocks noGrp="1"/>
          </p:cNvSpPr>
          <p:nvPr>
            <p:ph idx="1"/>
          </p:nvPr>
        </p:nvSpPr>
        <p:spPr>
          <a:xfrm>
            <a:off x="457200" y="1676400"/>
            <a:ext cx="4191000" cy="4525963"/>
          </a:xfrm>
        </p:spPr>
        <p:txBody>
          <a:bodyPr>
            <a:normAutofit/>
          </a:bodyPr>
          <a:lstStyle/>
          <a:p>
            <a:r>
              <a:rPr lang="en-US" sz="2000" dirty="0"/>
              <a:t>21 former student NAMA members</a:t>
            </a:r>
          </a:p>
          <a:p>
            <a:r>
              <a:rPr lang="en-US" sz="2000" dirty="0"/>
              <a:t>3 other members under age 25</a:t>
            </a:r>
          </a:p>
          <a:p>
            <a:r>
              <a:rPr lang="en-US" sz="2000" dirty="0"/>
              <a:t>5 Badger NAMA board members who were in </a:t>
            </a:r>
            <a:br>
              <a:rPr lang="en-US" sz="2000" dirty="0"/>
            </a:br>
            <a:r>
              <a:rPr lang="en-US" sz="2000" dirty="0"/>
              <a:t>student NAMA </a:t>
            </a:r>
          </a:p>
        </p:txBody>
      </p:sp>
      <p:pic>
        <p:nvPicPr>
          <p:cNvPr id="6" name="Picture 5" descr="NAMA Students.PNG"/>
          <p:cNvPicPr>
            <a:picLocks noChangeAspect="1"/>
          </p:cNvPicPr>
          <p:nvPr/>
        </p:nvPicPr>
        <p:blipFill rotWithShape="1">
          <a:blip r:embed="rId3" cstate="print"/>
          <a:srcRect l="17592" t="6817" r="7165"/>
          <a:stretch/>
        </p:blipFill>
        <p:spPr>
          <a:xfrm>
            <a:off x="5181600" y="2209800"/>
            <a:ext cx="3200400" cy="2647979"/>
          </a:xfrm>
          <a:prstGeom prst="rect">
            <a:avLst/>
          </a:prstGeom>
          <a:effectLst>
            <a:outerShdw blurRad="50800" dist="76200" dir="2700000" algn="tl" rotWithShape="0">
              <a:prstClr val="black">
                <a:alpha val="14000"/>
              </a:prst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Engaging with Students </a:t>
            </a:r>
          </a:p>
        </p:txBody>
      </p:sp>
      <p:sp>
        <p:nvSpPr>
          <p:cNvPr id="3" name="Content Placeholder 2"/>
          <p:cNvSpPr>
            <a:spLocks noGrp="1"/>
          </p:cNvSpPr>
          <p:nvPr>
            <p:ph idx="1"/>
          </p:nvPr>
        </p:nvSpPr>
        <p:spPr>
          <a:xfrm>
            <a:off x="457200" y="1676400"/>
            <a:ext cx="4038600" cy="4525963"/>
          </a:xfrm>
        </p:spPr>
        <p:txBody>
          <a:bodyPr>
            <a:normAutofit/>
          </a:bodyPr>
          <a:lstStyle/>
          <a:p>
            <a:r>
              <a:rPr lang="en-US" dirty="0"/>
              <a:t>One board liaison for each student chapter</a:t>
            </a:r>
          </a:p>
          <a:p>
            <a:r>
              <a:rPr lang="en-US" dirty="0"/>
              <a:t>Connect students to professionals</a:t>
            </a:r>
          </a:p>
          <a:p>
            <a:r>
              <a:rPr lang="en-US" dirty="0"/>
              <a:t>Financial support</a:t>
            </a:r>
          </a:p>
        </p:txBody>
      </p:sp>
      <p:pic>
        <p:nvPicPr>
          <p:cNvPr id="4" name="Picture 3">
            <a:extLst>
              <a:ext uri="{FF2B5EF4-FFF2-40B4-BE49-F238E27FC236}">
                <a16:creationId xmlns:a16="http://schemas.microsoft.com/office/drawing/2014/main" id="{F54D61D6-D00C-4954-8CF7-B55F9289F45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3333" r="6666" b="8889"/>
          <a:stretch/>
        </p:blipFill>
        <p:spPr>
          <a:xfrm>
            <a:off x="4724400" y="3559629"/>
            <a:ext cx="3657600" cy="1698171"/>
          </a:xfrm>
          <a:prstGeom prst="rect">
            <a:avLst/>
          </a:prstGeom>
          <a:effectLst>
            <a:outerShdw blurRad="50800" dist="76200" dir="2700000" sx="99000" sy="99000" algn="tl" rotWithShape="0">
              <a:prstClr val="black">
                <a:alpha val="14000"/>
              </a:prstClr>
            </a:outerShdw>
          </a:effectLst>
        </p:spPr>
      </p:pic>
      <p:pic>
        <p:nvPicPr>
          <p:cNvPr id="5" name="Picture 4">
            <a:extLst>
              <a:ext uri="{FF2B5EF4-FFF2-40B4-BE49-F238E27FC236}">
                <a16:creationId xmlns:a16="http://schemas.microsoft.com/office/drawing/2014/main" id="{FF3C72F5-1E84-42E3-8EF9-DDE129F6B6D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877" t="37632" r="11033" b="13668"/>
          <a:stretch/>
        </p:blipFill>
        <p:spPr>
          <a:xfrm>
            <a:off x="4724400" y="1828800"/>
            <a:ext cx="3657600" cy="1551797"/>
          </a:xfrm>
          <a:prstGeom prst="rect">
            <a:avLst/>
          </a:prstGeom>
          <a:effectLst>
            <a:outerShdw blurRad="50800" dist="76200" dir="2700000" sx="99000" sy="99000" algn="tl" rotWithShape="0">
              <a:prstClr val="black">
                <a:alpha val="14000"/>
              </a:prst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We Recruit Students</a:t>
            </a:r>
          </a:p>
        </p:txBody>
      </p:sp>
      <p:sp>
        <p:nvSpPr>
          <p:cNvPr id="3" name="Content Placeholder 2"/>
          <p:cNvSpPr>
            <a:spLocks noGrp="1"/>
          </p:cNvSpPr>
          <p:nvPr>
            <p:ph idx="1"/>
          </p:nvPr>
        </p:nvSpPr>
        <p:spPr>
          <a:xfrm>
            <a:off x="457200" y="1676400"/>
            <a:ext cx="3886200" cy="4525963"/>
          </a:xfrm>
        </p:spPr>
        <p:txBody>
          <a:bodyPr>
            <a:normAutofit/>
          </a:bodyPr>
          <a:lstStyle/>
          <a:p>
            <a:r>
              <a:rPr lang="en-US" dirty="0"/>
              <a:t>Show students the value of professional NAMA</a:t>
            </a:r>
          </a:p>
          <a:p>
            <a:pPr lvl="1"/>
            <a:r>
              <a:rPr lang="en-US" dirty="0"/>
              <a:t>Event content</a:t>
            </a:r>
          </a:p>
          <a:p>
            <a:pPr lvl="1"/>
            <a:r>
              <a:rPr lang="en-US" dirty="0"/>
              <a:t>Incentives</a:t>
            </a:r>
          </a:p>
          <a:p>
            <a:r>
              <a:rPr lang="en-US" dirty="0"/>
              <a:t>Financial incentive to join after graduation</a:t>
            </a:r>
          </a:p>
        </p:txBody>
      </p:sp>
      <p:pic>
        <p:nvPicPr>
          <p:cNvPr id="9" name="Picture 2"/>
          <p:cNvPicPr>
            <a:picLocks noChangeAspect="1" noChangeArrowheads="1"/>
          </p:cNvPicPr>
          <p:nvPr/>
        </p:nvPicPr>
        <p:blipFill rotWithShape="1">
          <a:blip r:embed="rId3" cstate="print"/>
          <a:srcRect t="14311" b="29289"/>
          <a:stretch/>
        </p:blipFill>
        <p:spPr bwMode="auto">
          <a:xfrm>
            <a:off x="4724400" y="1828800"/>
            <a:ext cx="3705085" cy="1551797"/>
          </a:xfrm>
          <a:prstGeom prst="rect">
            <a:avLst/>
          </a:prstGeom>
          <a:noFill/>
          <a:ln w="9525">
            <a:noFill/>
            <a:miter lim="800000"/>
            <a:headEnd/>
            <a:tailEnd/>
          </a:ln>
          <a:effectLst>
            <a:outerShdw blurRad="50800" dist="76200" dir="2700000" sx="99000" sy="99000" algn="tl" rotWithShape="0">
              <a:prstClr val="black">
                <a:alpha val="14000"/>
              </a:prstClr>
            </a:outerShdw>
          </a:effectLst>
        </p:spPr>
      </p:pic>
      <p:pic>
        <p:nvPicPr>
          <p:cNvPr id="10" name="Picture 3"/>
          <p:cNvPicPr>
            <a:picLocks noChangeAspect="1" noChangeArrowheads="1"/>
          </p:cNvPicPr>
          <p:nvPr/>
        </p:nvPicPr>
        <p:blipFill rotWithShape="1">
          <a:blip r:embed="rId4" cstate="print"/>
          <a:srcRect t="28373" b="11874"/>
          <a:stretch/>
        </p:blipFill>
        <p:spPr bwMode="auto">
          <a:xfrm>
            <a:off x="4724400" y="3559628"/>
            <a:ext cx="3681791" cy="1698171"/>
          </a:xfrm>
          <a:prstGeom prst="rect">
            <a:avLst/>
          </a:prstGeom>
          <a:noFill/>
          <a:ln w="9525">
            <a:noFill/>
            <a:miter lim="800000"/>
            <a:headEnd/>
            <a:tailEnd/>
          </a:ln>
          <a:effectLst>
            <a:outerShdw blurRad="50800" dist="76200" dir="2700000" sx="99000" sy="99000" algn="tl" rotWithShape="0">
              <a:prstClr val="black">
                <a:alpha val="14000"/>
              </a:prst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Media</a:t>
            </a:r>
          </a:p>
        </p:txBody>
      </p:sp>
      <p:sp>
        <p:nvSpPr>
          <p:cNvPr id="3" name="Content Placeholder 2"/>
          <p:cNvSpPr>
            <a:spLocks noGrp="1"/>
          </p:cNvSpPr>
          <p:nvPr>
            <p:ph idx="1"/>
          </p:nvPr>
        </p:nvSpPr>
        <p:spPr/>
        <p:txBody>
          <a:bodyPr>
            <a:normAutofit/>
          </a:bodyPr>
          <a:lstStyle/>
          <a:p>
            <a:r>
              <a:rPr lang="en-US" dirty="0"/>
              <a:t>Primary form of contact other than email</a:t>
            </a:r>
          </a:p>
          <a:p>
            <a:r>
              <a:rPr lang="en-US" dirty="0" err="1"/>
              <a:t>Facebook</a:t>
            </a:r>
            <a:r>
              <a:rPr lang="en-US" dirty="0"/>
              <a:t> events and info sharing</a:t>
            </a:r>
          </a:p>
          <a:p>
            <a:r>
              <a:rPr lang="en-US" dirty="0"/>
              <a:t>Engage with student chapters</a:t>
            </a:r>
          </a:p>
        </p:txBody>
      </p:sp>
      <p:sp>
        <p:nvSpPr>
          <p:cNvPr id="4" name="TextBox 3">
            <a:extLst>
              <a:ext uri="{FF2B5EF4-FFF2-40B4-BE49-F238E27FC236}">
                <a16:creationId xmlns:a16="http://schemas.microsoft.com/office/drawing/2014/main" id="{1DB81564-7AB7-4BD1-B55E-18E07099F2F4}"/>
              </a:ext>
            </a:extLst>
          </p:cNvPr>
          <p:cNvSpPr txBox="1"/>
          <p:nvPr/>
        </p:nvSpPr>
        <p:spPr>
          <a:xfrm>
            <a:off x="436420" y="6214646"/>
            <a:ext cx="5202380" cy="338554"/>
          </a:xfrm>
          <a:prstGeom prst="rect">
            <a:avLst/>
          </a:prstGeom>
          <a:noFill/>
        </p:spPr>
        <p:txBody>
          <a:bodyPr wrap="square" rtlCol="0">
            <a:spAutoFit/>
          </a:bodyPr>
          <a:lstStyle/>
          <a:p>
            <a:r>
              <a:rPr lang="en-US" sz="1600" dirty="0">
                <a:latin typeface="Arial" charset="0"/>
                <a:ea typeface="Arial" charset="0"/>
                <a:cs typeface="Arial" charset="0"/>
              </a:rPr>
              <a:t>Like us at </a:t>
            </a:r>
            <a:r>
              <a:rPr lang="en-US" sz="1600" dirty="0">
                <a:latin typeface="Arial" charset="0"/>
                <a:ea typeface="Arial" charset="0"/>
                <a:cs typeface="Arial" charset="0"/>
                <a:hlinkClick r:id="rId3"/>
              </a:rPr>
              <a:t>Facebook.com/</a:t>
            </a:r>
            <a:r>
              <a:rPr lang="en-US" sz="1600" dirty="0" err="1">
                <a:latin typeface="Arial" charset="0"/>
                <a:ea typeface="Arial" charset="0"/>
                <a:cs typeface="Arial" charset="0"/>
                <a:hlinkClick r:id="rId3"/>
              </a:rPr>
              <a:t>BadgerNAMA</a:t>
            </a:r>
            <a:endParaRPr lang="en-US" sz="1600" dirty="0">
              <a:latin typeface="Arial" charset="0"/>
              <a:ea typeface="Arial" charset="0"/>
              <a:cs typeface="Arial"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3276600"/>
            <a:ext cx="7985760" cy="20909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395</TotalTime>
  <Words>824</Words>
  <Application>Microsoft Office PowerPoint</Application>
  <PresentationFormat>On-screen Show (4:3)</PresentationFormat>
  <Paragraphs>69</Paragraphs>
  <Slides>6</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Recruiting Young Members</vt:lpstr>
      <vt:lpstr>Recruiting Successes</vt:lpstr>
      <vt:lpstr>Engaging with Students </vt:lpstr>
      <vt:lpstr>How We Recruit Students</vt:lpstr>
      <vt:lpstr>Social Media</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Recruiting Young Members</dc:title>
  <dc:creator>Kristi Olson</dc:creator>
  <cp:lastModifiedBy>Debbie Brummel</cp:lastModifiedBy>
  <cp:revision>32</cp:revision>
  <dcterms:created xsi:type="dcterms:W3CDTF">2018-04-08T22:33:34Z</dcterms:created>
  <dcterms:modified xsi:type="dcterms:W3CDTF">2018-07-11T15:29:56Z</dcterms:modified>
</cp:coreProperties>
</file>