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1609" r:id="rId3"/>
    <p:sldId id="2134805791" r:id="rId4"/>
    <p:sldId id="2134805790" r:id="rId5"/>
    <p:sldId id="2134805773" r:id="rId6"/>
    <p:sldId id="21348057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64E07-814A-4618-8130-9D85B75ADD0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5B0F5-3504-4BA9-A775-C4580F8D3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0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4937D-C969-40F9-87B9-FDD6FF17F9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42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1D585-9982-17D0-FAC3-2BE47AE21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9FD8D-87E0-ED5D-92F0-EAD994B5D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5A7A-A573-6DC6-9294-E6A18767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95E1C-42ED-A47D-E59B-6F27E028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6C821-690B-184E-5773-5877637E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7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67CB-80C8-E0B9-1791-4EE4448F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BD8D5-6D16-8FE9-F845-EBFC0CDEE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78ABB-869B-09EB-90AB-78002D9C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E1CC-BED8-6662-7738-7889137C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98F6D-36BC-F313-DECB-E610E2B6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347544-9854-20B7-CD47-B0D8237C8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5D877-7307-9C7C-1656-8B836BA27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128FD-88E3-0694-0141-1197EDCA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D3285-5675-2386-B044-46EAC90D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CEEBC-DD3B-E83E-473D-CDF6DF3E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0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4624-17B0-1E6D-63AF-8F34C16A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D573-627E-746D-D71D-8A5994BF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28608-51A7-36E5-AF59-A0F81743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27EF9-5039-8D3E-143B-333B4CE78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ED2C9-2708-F117-50D5-5C261071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8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55C4-AEC5-4168-DCE0-2BADD681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ECCCB-A04B-C568-D91E-1D8CB0ED1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AFB2E-8C15-C545-5B3D-07401A66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263E7-39E7-4A1D-B035-1E155914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8BABB-F9B6-C5FB-FDA7-EAF51621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EB1E7-B78B-1DD9-9C95-C665535F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29BD1-ED46-BDFC-E593-E1C2B1FB7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8D470-1BCD-4216-E87E-D76F8EEBC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27A59-C85F-E380-7539-48529BA64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B033D-20B9-FC1B-4752-C7BBC350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D7DE2-D48F-94A0-16EF-451D3468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1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EAE7-1750-6133-10FF-7F0919C9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A1A5F-313B-8B0C-AEBF-51E630764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A105C-CCA1-3061-73EA-0306EF0D3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D6DEB-4B0B-A22C-CF1E-989D068BF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9430E-90CC-6304-0BEA-D6AC4FAA8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79A7F2-6373-2321-2A5B-C03CAD39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521FB-7291-89DA-9922-7BD37551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1CBA6-B3BF-55EF-0207-8870C36D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6DAE-30F2-A7B9-3508-CA7CF3D1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D9C6C-575A-3C8C-7883-B97AAFF5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C0276-7F23-D541-0300-DC759404A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E39BF-7760-8221-2726-8C6038BC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7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1590B-5C32-0069-D399-A23AA54E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D8944-02E6-104D-3CA7-E112E379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91841-1411-B2FC-2D52-D20CCEB8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0A81-48DC-608A-3FC6-91B5E639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7DC41-3AE8-1A67-5C20-C1CD9E9D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2B8BA-7F5D-0FBF-0BA8-133BD3569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B94C3-CADA-4F27-47E0-23070312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19260-EF6D-9ED5-1B0B-4F0FCAC2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C3D8F-7DAC-C420-EAC7-3C23154A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9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8E45-5B2D-7BC3-20BB-8E04F213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02B945-D3EE-E022-AB75-1F088C091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18C-FB10-2134-D326-934B7C9F5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5B173-9A64-6D79-E6AF-E643E5A7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99BEE-0E3A-3B61-1E1E-10DD4BBA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D0F97-C4A9-12B8-37CC-F3FE30B76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DB3FC4-DDA8-7950-D26D-C628EE4F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400CC-AACD-EAF1-AEED-5252A686D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88A8D-F9C6-17C2-EF79-7D46D8566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C1D0-DE66-4847-AAF8-BDB5BD904D5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3067-C4BD-4738-5C1C-EA776F7E1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F5BC1-F3B6-4228-61FF-4C7AF5141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2.emf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oleObject" Target="../embeddings/oleObject1.bin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47858F48-44BC-ACFE-4F1A-EAC6377DC314}"/>
              </a:ext>
            </a:extLst>
          </p:cNvPr>
          <p:cNvSpPr txBox="1">
            <a:spLocks/>
          </p:cNvSpPr>
          <p:nvPr/>
        </p:nvSpPr>
        <p:spPr>
          <a:xfrm>
            <a:off x="6918960" y="1885559"/>
            <a:ext cx="4940278" cy="288911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marL="0" marR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180" baseline="0">
                <a:ln>
                  <a:noFill/>
                </a:ln>
                <a:solidFill>
                  <a:srgbClr val="F0572E"/>
                </a:solidFill>
                <a:uFillTx/>
                <a:latin typeface="Arial Regular"/>
                <a:ea typeface="Arial Regular"/>
                <a:cs typeface="Arial" charset="0"/>
                <a:sym typeface="Gotham"/>
              </a:defRPr>
            </a:lvl1pPr>
            <a:lvl2pPr marL="0" marR="0" indent="0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Arial Regular"/>
                <a:ea typeface="Arial Regular"/>
                <a:cs typeface="Arial" charset="0"/>
                <a:sym typeface="Gotham Light"/>
              </a:defRPr>
            </a:lvl2pPr>
            <a:lvl3pPr marL="0" marR="0" indent="0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Arial Regular"/>
                <a:ea typeface="Arial Regular"/>
                <a:cs typeface="Arial" charset="0"/>
                <a:sym typeface="Gotham Light"/>
              </a:defRPr>
            </a:lvl3pPr>
            <a:lvl4pPr marL="0" marR="0" indent="0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Arial Regular"/>
                <a:ea typeface="Arial Regular"/>
                <a:cs typeface="Arial" charset="0"/>
                <a:sym typeface="Gotham Light"/>
              </a:defRPr>
            </a:lvl4pPr>
            <a:lvl5pPr marL="0" marR="0" indent="0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Arial Regular"/>
                <a:ea typeface="Arial Regular"/>
                <a:cs typeface="Arial" charset="0"/>
                <a:sym typeface="Gotham Light"/>
              </a:defRPr>
            </a:lvl5pPr>
            <a:lvl6pPr marL="3687884" marR="0" indent="-512884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Gotham Light"/>
                <a:ea typeface="Gotham Light"/>
                <a:cs typeface="Gotham Light"/>
                <a:sym typeface="Gotham Light"/>
              </a:defRPr>
            </a:lvl6pPr>
            <a:lvl7pPr marL="4322884" marR="0" indent="-512884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Gotham Light"/>
                <a:ea typeface="Gotham Light"/>
                <a:cs typeface="Gotham Light"/>
                <a:sym typeface="Gotham Light"/>
              </a:defRPr>
            </a:lvl7pPr>
            <a:lvl8pPr marL="4957884" marR="0" indent="-512884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Gotham Light"/>
                <a:ea typeface="Gotham Light"/>
                <a:cs typeface="Gotham Light"/>
                <a:sym typeface="Gotham Light"/>
              </a:defRPr>
            </a:lvl8pPr>
            <a:lvl9pPr marL="5592884" marR="0" indent="-512884" algn="l" defTabSz="457200" rtl="0" eaLnBrk="1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200" b="0" i="0" u="none" strike="noStrike" cap="none" spc="42" baseline="0">
                <a:ln>
                  <a:noFill/>
                </a:ln>
                <a:solidFill>
                  <a:srgbClr val="5E5E5E"/>
                </a:solidFill>
                <a:uFillTx/>
                <a:latin typeface="Gotham Light"/>
                <a:ea typeface="Gotham Light"/>
                <a:cs typeface="Gotham Light"/>
                <a:sym typeface="Gotham Light"/>
              </a:defRPr>
            </a:lvl9pPr>
          </a:lstStyle>
          <a:p>
            <a:pPr marL="0" marR="0" lvl="0" indent="0" defTabSz="914400" fontAlgn="auto"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18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Gotham"/>
              </a:rPr>
              <a:t>Chapter Leader Forum</a:t>
            </a:r>
          </a:p>
          <a:p>
            <a:pPr marL="0" marR="0" lvl="0" indent="0" defTabSz="914400" fontAlgn="auto"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300" b="0" i="1" u="none" strike="noStrike" kern="1200" cap="none" spc="18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  <a:sym typeface="Gotham"/>
            </a:endParaRPr>
          </a:p>
          <a:p>
            <a:pPr marL="0" marR="0" lvl="0" indent="0" defTabSz="914400" fontAlgn="auto"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300" b="0" i="1" u="none" strike="noStrike" kern="1200" cap="none" spc="18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Gotham"/>
              </a:rPr>
              <a:t>Strategically Planning</a:t>
            </a:r>
          </a:p>
          <a:p>
            <a:pPr marL="0" marR="0" lvl="0" indent="0" defTabSz="914400" fontAlgn="auto"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300" b="0" i="1" u="none" strike="noStrike" kern="1200" cap="none" spc="18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Gotham"/>
              </a:rPr>
              <a:t>January 10, 2023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nama-logo · | Reel Chicago - At the intersection of Chicago Advertising,  Entertainment, Media and Production">
            <a:extLst>
              <a:ext uri="{FF2B5EF4-FFF2-40B4-BE49-F238E27FC236}">
                <a16:creationId xmlns:a16="http://schemas.microsoft.com/office/drawing/2014/main" id="{2F88A181-FB48-7AB4-EF5D-5F4711A9F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47703" y="1188720"/>
            <a:ext cx="2814855" cy="310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2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064FE0-4D5B-40CE-B111-EB7B6BB98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Why a Strategic Plan? 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>
                <a:solidFill>
                  <a:schemeClr val="bg1"/>
                </a:solidFill>
              </a:rPr>
              <a:t>Clear, Measurable &amp; Communicable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D443F-AFA0-4C37-AD71-8C1FE557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marL="12700" marR="176530">
              <a:spcBef>
                <a:spcPts val="100"/>
              </a:spcBef>
            </a:pPr>
            <a:r>
              <a:rPr lang="en-US" sz="1700">
                <a:latin typeface="Arial"/>
                <a:cs typeface="Arial"/>
              </a:rPr>
              <a:t>Strategy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defines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 spc="50">
                <a:latin typeface="Arial"/>
                <a:cs typeface="Arial"/>
              </a:rPr>
              <a:t>what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your Chapter </a:t>
            </a:r>
            <a:r>
              <a:rPr lang="en-US" sz="1700" spc="50">
                <a:latin typeface="Arial"/>
                <a:cs typeface="Arial"/>
              </a:rPr>
              <a:t>will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 spc="65">
                <a:latin typeface="Arial"/>
                <a:cs typeface="Arial"/>
              </a:rPr>
              <a:t>do</a:t>
            </a:r>
            <a:r>
              <a:rPr lang="en-US" sz="1700" spc="105">
                <a:latin typeface="Arial"/>
                <a:cs typeface="Arial"/>
              </a:rPr>
              <a:t> </a:t>
            </a:r>
            <a:r>
              <a:rPr lang="en-US" sz="1700" spc="70">
                <a:latin typeface="Arial"/>
                <a:cs typeface="Arial"/>
              </a:rPr>
              <a:t>to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be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successful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 spc="-150">
                <a:latin typeface="Arial"/>
                <a:cs typeface="Arial"/>
              </a:rPr>
              <a:t>—</a:t>
            </a:r>
            <a:r>
              <a:rPr lang="en-US" sz="1700" spc="100">
                <a:latin typeface="Arial"/>
                <a:cs typeface="Arial"/>
              </a:rPr>
              <a:t> </a:t>
            </a:r>
            <a:r>
              <a:rPr lang="en-US" sz="1700" spc="30">
                <a:latin typeface="Arial"/>
                <a:cs typeface="Arial"/>
              </a:rPr>
              <a:t>how </a:t>
            </a:r>
            <a:r>
              <a:rPr lang="en-US" sz="1700" spc="70">
                <a:latin typeface="Arial"/>
                <a:cs typeface="Arial"/>
              </a:rPr>
              <a:t>you </a:t>
            </a:r>
            <a:r>
              <a:rPr lang="en-US" sz="1700">
                <a:latin typeface="Arial"/>
                <a:cs typeface="Arial"/>
              </a:rPr>
              <a:t>plan</a:t>
            </a:r>
            <a:r>
              <a:rPr lang="en-US" sz="1700" spc="114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and</a:t>
            </a:r>
            <a:r>
              <a:rPr lang="en-US" sz="1700" spc="114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deliver</a:t>
            </a:r>
            <a:r>
              <a:rPr lang="en-US" sz="1700" spc="114">
                <a:latin typeface="Arial"/>
                <a:cs typeface="Arial"/>
              </a:rPr>
              <a:t> </a:t>
            </a:r>
            <a:r>
              <a:rPr lang="en-US" sz="1700" spc="35">
                <a:latin typeface="Arial"/>
                <a:cs typeface="Arial"/>
              </a:rPr>
              <a:t>the </a:t>
            </a:r>
            <a:r>
              <a:rPr lang="en-US" sz="1700" spc="55">
                <a:latin typeface="Arial"/>
                <a:cs typeface="Arial"/>
              </a:rPr>
              <a:t>expected</a:t>
            </a:r>
            <a:r>
              <a:rPr lang="en-US" sz="1700" spc="6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services</a:t>
            </a:r>
            <a:r>
              <a:rPr lang="en-US" sz="1700" spc="65">
                <a:latin typeface="Arial"/>
                <a:cs typeface="Arial"/>
              </a:rPr>
              <a:t> </a:t>
            </a:r>
            <a:r>
              <a:rPr lang="en-US" sz="1700" spc="75">
                <a:latin typeface="Arial"/>
                <a:cs typeface="Arial"/>
              </a:rPr>
              <a:t>to</a:t>
            </a:r>
            <a:r>
              <a:rPr lang="en-US" sz="1700" spc="65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the</a:t>
            </a:r>
            <a:r>
              <a:rPr lang="en-US" sz="1700" spc="65">
                <a:latin typeface="Arial"/>
                <a:cs typeface="Arial"/>
              </a:rPr>
              <a:t> </a:t>
            </a:r>
            <a:r>
              <a:rPr lang="en-US" sz="1700" spc="45">
                <a:latin typeface="Arial"/>
                <a:cs typeface="Arial"/>
              </a:rPr>
              <a:t>targeted audience</a:t>
            </a:r>
            <a:endParaRPr lang="en-US" sz="1700">
              <a:latin typeface="Arial"/>
              <a:cs typeface="Arial"/>
            </a:endParaRPr>
          </a:p>
          <a:p>
            <a:pPr marL="12700" marR="219710">
              <a:spcBef>
                <a:spcPts val="800"/>
              </a:spcBef>
            </a:pPr>
            <a:r>
              <a:rPr lang="en-US" sz="1700">
                <a:latin typeface="Arial"/>
                <a:cs typeface="Arial"/>
              </a:rPr>
              <a:t>Your </a:t>
            </a:r>
            <a:r>
              <a:rPr lang="en-US" sz="1700" spc="45">
                <a:latin typeface="Arial"/>
                <a:cs typeface="Arial"/>
              </a:rPr>
              <a:t>strategy</a:t>
            </a:r>
            <a:r>
              <a:rPr lang="en-US" sz="1700" spc="7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should be</a:t>
            </a:r>
            <a:r>
              <a:rPr lang="en-US" sz="1700" spc="75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specific</a:t>
            </a:r>
            <a:r>
              <a:rPr lang="en-US" sz="1700" spc="75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for your Chapter aimed</a:t>
            </a:r>
            <a:r>
              <a:rPr lang="en-US" sz="1700" spc="3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at</a:t>
            </a:r>
            <a:r>
              <a:rPr lang="en-US" sz="1700" spc="35">
                <a:latin typeface="Arial"/>
                <a:cs typeface="Arial"/>
              </a:rPr>
              <a:t> the</a:t>
            </a:r>
            <a:r>
              <a:rPr lang="en-US" sz="1700" spc="40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specific</a:t>
            </a:r>
            <a:r>
              <a:rPr lang="en-US" sz="1700" spc="35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objectives</a:t>
            </a:r>
            <a:r>
              <a:rPr lang="en-US" sz="1700" spc="3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of driving continuity from year to year with an eye mid- and long-term health of your Chapter</a:t>
            </a:r>
          </a:p>
          <a:p>
            <a:pPr marL="12700" marR="5080">
              <a:spcBef>
                <a:spcPts val="800"/>
              </a:spcBef>
            </a:pPr>
            <a:r>
              <a:rPr lang="en-US" sz="1700">
                <a:latin typeface="Arial"/>
                <a:cs typeface="Arial"/>
              </a:rPr>
              <a:t>It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is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that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 spc="45">
                <a:latin typeface="Arial"/>
                <a:cs typeface="Arial"/>
              </a:rPr>
              <a:t>strategy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 spc="65">
                <a:latin typeface="Arial"/>
                <a:cs typeface="Arial"/>
              </a:rPr>
              <a:t>from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 spc="65">
                <a:latin typeface="Arial"/>
                <a:cs typeface="Arial"/>
              </a:rPr>
              <a:t>which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you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generate</a:t>
            </a:r>
            <a:r>
              <a:rPr lang="en-US" sz="1700" spc="9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operational</a:t>
            </a:r>
            <a:r>
              <a:rPr lang="en-US" sz="1700" spc="150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plans</a:t>
            </a:r>
            <a:r>
              <a:rPr lang="en-US" sz="1700" spc="155">
                <a:latin typeface="Arial"/>
                <a:cs typeface="Arial"/>
              </a:rPr>
              <a:t>, illustrating </a:t>
            </a:r>
            <a:r>
              <a:rPr lang="en-US" sz="1700" spc="60">
                <a:latin typeface="Arial"/>
                <a:cs typeface="Arial"/>
              </a:rPr>
              <a:t>how</a:t>
            </a:r>
            <a:r>
              <a:rPr lang="en-US" sz="1700" spc="155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the</a:t>
            </a:r>
            <a:r>
              <a:rPr lang="en-US" sz="1700" spc="15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Chapter</a:t>
            </a:r>
            <a:r>
              <a:rPr lang="en-US" sz="1700" spc="150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will</a:t>
            </a:r>
            <a:r>
              <a:rPr lang="en-US" sz="1700" spc="155">
                <a:latin typeface="Arial"/>
                <a:cs typeface="Arial"/>
              </a:rPr>
              <a:t> </a:t>
            </a:r>
            <a:r>
              <a:rPr lang="en-US" sz="1700" spc="65">
                <a:latin typeface="Arial"/>
                <a:cs typeface="Arial"/>
              </a:rPr>
              <a:t>achieve the goals</a:t>
            </a:r>
            <a:endParaRPr lang="en-US" sz="1700">
              <a:latin typeface="Arial"/>
              <a:cs typeface="Arial"/>
            </a:endParaRPr>
          </a:p>
          <a:p>
            <a:pPr marL="12700">
              <a:spcBef>
                <a:spcPts val="1160"/>
              </a:spcBef>
            </a:pPr>
            <a:r>
              <a:rPr lang="en-US" sz="1700">
                <a:latin typeface="Arial"/>
                <a:cs typeface="Arial"/>
              </a:rPr>
              <a:t>At</a:t>
            </a:r>
            <a:r>
              <a:rPr lang="en-US" sz="1700" spc="80">
                <a:latin typeface="Arial"/>
                <a:cs typeface="Arial"/>
              </a:rPr>
              <a:t> the Chapter </a:t>
            </a:r>
            <a:r>
              <a:rPr lang="en-US" sz="1700">
                <a:latin typeface="Arial"/>
                <a:cs typeface="Arial"/>
              </a:rPr>
              <a:t>level,</a:t>
            </a:r>
            <a:r>
              <a:rPr lang="en-US" sz="1700" spc="80">
                <a:latin typeface="Arial"/>
                <a:cs typeface="Arial"/>
              </a:rPr>
              <a:t> </a:t>
            </a:r>
            <a:r>
              <a:rPr lang="en-US" sz="1700" spc="50">
                <a:latin typeface="Arial"/>
                <a:cs typeface="Arial"/>
              </a:rPr>
              <a:t>strategic</a:t>
            </a:r>
            <a:r>
              <a:rPr lang="en-US" sz="1700" spc="80">
                <a:latin typeface="Arial"/>
                <a:cs typeface="Arial"/>
              </a:rPr>
              <a:t> </a:t>
            </a:r>
            <a:r>
              <a:rPr lang="en-US" sz="1700" spc="50">
                <a:latin typeface="Arial"/>
                <a:cs typeface="Arial"/>
              </a:rPr>
              <a:t>planning</a:t>
            </a:r>
            <a:r>
              <a:rPr lang="en-US" sz="1700" spc="85">
                <a:latin typeface="Arial"/>
                <a:cs typeface="Arial"/>
              </a:rPr>
              <a:t> </a:t>
            </a:r>
            <a:r>
              <a:rPr lang="en-US" sz="1700">
                <a:latin typeface="Arial"/>
                <a:cs typeface="Arial"/>
              </a:rPr>
              <a:t>defines</a:t>
            </a:r>
            <a:r>
              <a:rPr lang="en-US" sz="1700" spc="80">
                <a:latin typeface="Arial"/>
                <a:cs typeface="Arial"/>
              </a:rPr>
              <a:t> </a:t>
            </a:r>
            <a:r>
              <a:rPr lang="en-US" sz="1700" spc="55">
                <a:latin typeface="Arial"/>
                <a:cs typeface="Arial"/>
              </a:rPr>
              <a:t>the</a:t>
            </a:r>
            <a:r>
              <a:rPr lang="en-US" sz="1700" spc="80">
                <a:latin typeface="Arial"/>
                <a:cs typeface="Arial"/>
              </a:rPr>
              <a:t> </a:t>
            </a:r>
            <a:r>
              <a:rPr lang="en-US" sz="1700" spc="40">
                <a:latin typeface="Arial"/>
                <a:cs typeface="Arial"/>
              </a:rPr>
              <a:t>roadmap for that Chapter’s success and connectivity with local members and its connection to National NAMA </a:t>
            </a:r>
          </a:p>
          <a:p>
            <a:pPr marL="12700">
              <a:spcBef>
                <a:spcPts val="1160"/>
              </a:spcBef>
            </a:pPr>
            <a:r>
              <a:rPr lang="en-US" sz="1700" spc="40">
                <a:latin typeface="Arial"/>
                <a:cs typeface="Arial"/>
              </a:rPr>
              <a:t>The Plan should be built:</a:t>
            </a:r>
          </a:p>
          <a:p>
            <a:pPr marL="469900" lvl="1">
              <a:spcBef>
                <a:spcPts val="1160"/>
              </a:spcBef>
            </a:pPr>
            <a:r>
              <a:rPr lang="en-US" sz="1700" spc="40">
                <a:latin typeface="Arial"/>
                <a:cs typeface="Arial"/>
              </a:rPr>
              <a:t>Bottoms- Up (each Chapter to build their own plan to hit and achieve target)</a:t>
            </a:r>
          </a:p>
          <a:p>
            <a:pPr marL="469900" lvl="1">
              <a:spcBef>
                <a:spcPts val="1160"/>
              </a:spcBef>
            </a:pPr>
            <a:r>
              <a:rPr lang="en-US" sz="1700" spc="40">
                <a:latin typeface="Arial"/>
                <a:cs typeface="Arial"/>
              </a:rPr>
              <a:t>Overlaid (connected to) with the National NAMA activities, events, campaigns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58559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306D08-4B81-71D0-32D1-A357948C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Key Components in Strategic Planning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BCB5-A68E-56B8-F03C-F37421C68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07183"/>
            <a:ext cx="10406532" cy="39596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Identify a Shortlist of Metrics (no more than 3-5):</a:t>
            </a:r>
          </a:p>
          <a:p>
            <a:pPr lvl="1"/>
            <a:r>
              <a:rPr lang="en-US" sz="2200" dirty="0"/>
              <a:t>Describe current state</a:t>
            </a:r>
          </a:p>
          <a:p>
            <a:pPr lvl="1"/>
            <a:r>
              <a:rPr lang="en-US" sz="2200" dirty="0"/>
              <a:t>Set Goals for end state</a:t>
            </a:r>
          </a:p>
          <a:p>
            <a:pPr lvl="1"/>
            <a:r>
              <a:rPr lang="en-US" sz="2200" dirty="0"/>
              <a:t>Track Progress on Achievement of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Identify the Key Initiatives Required to Move to End State (no more than 5-7)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Document the most Critical Assumptions underpinning the Plan (no more than 3-5)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Craft a concise Statement that Captures the Essence of the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Document the Key Elements of Strategy on One Page- </a:t>
            </a:r>
            <a:r>
              <a:rPr lang="en-US" sz="2200" i="1" dirty="0"/>
              <a:t>Strategic Plan on a Page (template provided)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055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BAB241C-6282-6B05-89E4-C683BAA33884}"/>
              </a:ext>
            </a:extLst>
          </p:cNvPr>
          <p:cNvSpPr txBox="1">
            <a:spLocks/>
          </p:cNvSpPr>
          <p:nvPr/>
        </p:nvSpPr>
        <p:spPr>
          <a:xfrm>
            <a:off x="1092411" y="-375738"/>
            <a:ext cx="102392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gradFill>
                  <a:gsLst>
                    <a:gs pos="0">
                      <a:srgbClr val="00A0BE"/>
                    </a:gs>
                    <a:gs pos="100000">
                      <a:srgbClr val="82C8DC"/>
                    </a:gs>
                  </a:gsLst>
                  <a:lin ang="27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Jot it Down: Chapter Strategic Plan on a Page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C96E20-2A19-BA2C-0C8B-665F0FB786BC}"/>
              </a:ext>
            </a:extLst>
          </p:cNvPr>
          <p:cNvSpPr/>
          <p:nvPr/>
        </p:nvSpPr>
        <p:spPr>
          <a:xfrm>
            <a:off x="70340" y="673242"/>
            <a:ext cx="2924071" cy="522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Current State of the Chapter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5DFDDC-8585-7963-C8C6-98F60BE7FA6A}"/>
              </a:ext>
            </a:extLst>
          </p:cNvPr>
          <p:cNvSpPr/>
          <p:nvPr/>
        </p:nvSpPr>
        <p:spPr>
          <a:xfrm>
            <a:off x="2994411" y="673243"/>
            <a:ext cx="6233328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Arial" panose="020B0604020202020204"/>
              </a:rPr>
              <a:t>Key Initiatives in the Plan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ED4083-1ABE-9050-B8BE-5CE38365FD3F}"/>
              </a:ext>
            </a:extLst>
          </p:cNvPr>
          <p:cNvSpPr/>
          <p:nvPr/>
        </p:nvSpPr>
        <p:spPr>
          <a:xfrm>
            <a:off x="9242762" y="673243"/>
            <a:ext cx="2924071" cy="5225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Desired End 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FA245-3345-4063-9BE5-4DF2BE707DFF}"/>
              </a:ext>
            </a:extLst>
          </p:cNvPr>
          <p:cNvSpPr txBox="1"/>
          <p:nvPr/>
        </p:nvSpPr>
        <p:spPr>
          <a:xfrm>
            <a:off x="70340" y="1235954"/>
            <a:ext cx="2883881" cy="440120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Current State Statement #1 along with how it is measured today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 Current State Statement #2 along with how it is measured today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 Current State Statement #3 along with how it is measured today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 Current State Statement #4 along with how it is measured today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 Current State Statement #5 along with how it is measured today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95CED4-9A67-9CB3-EA21-F1214D426AA7}"/>
              </a:ext>
            </a:extLst>
          </p:cNvPr>
          <p:cNvSpPr txBox="1"/>
          <p:nvPr/>
        </p:nvSpPr>
        <p:spPr>
          <a:xfrm>
            <a:off x="2994409" y="1247676"/>
            <a:ext cx="6219929" cy="3108543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Key Initiative in the Plan that will move from current state to desired end state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Key Initiative in the Plan that will move from current state to desired end state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 Key Initiative in the Plan that will move from current state to desired end state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 Key Initiative in the Plan that will move from current state to desired end state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 Key Initiative in the Plan that will move from current state to desired end state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3DC5E-C2D7-B8C1-7794-752AB7038610}"/>
              </a:ext>
            </a:extLst>
          </p:cNvPr>
          <p:cNvSpPr txBox="1"/>
          <p:nvPr/>
        </p:nvSpPr>
        <p:spPr>
          <a:xfrm>
            <a:off x="9242761" y="1259399"/>
            <a:ext cx="2924071" cy="3539430"/>
          </a:xfrm>
          <a:prstGeom prst="rect">
            <a:avLst/>
          </a:prstGeom>
          <a:noFill/>
          <a:ln>
            <a:solidFill>
              <a:srgbClr val="70AD47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Desired End State Goal #1 along with how it will be measured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Desired End State Goal #2 along with how it will be measured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 Desired End State Goal #3 along with how it will be measured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 Desired End State Goal #4 along with how it will be measured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</a:t>
            </a:r>
            <a:r>
              <a:rPr lang="en-US" sz="1400" dirty="0">
                <a:solidFill>
                  <a:prstClr val="black"/>
                </a:solidFill>
                <a:latin typeface="Arial" panose="020B0604020202020204"/>
              </a:rPr>
              <a:t> Desired End State Goal #5 along with how it will be measured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181718-79F4-6873-4075-859E1BE17038}"/>
              </a:ext>
            </a:extLst>
          </p:cNvPr>
          <p:cNvSpPr txBox="1"/>
          <p:nvPr/>
        </p:nvSpPr>
        <p:spPr>
          <a:xfrm>
            <a:off x="3000587" y="4396418"/>
            <a:ext cx="6213751" cy="1384995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Critical Assumptions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These statements rationalize the above key initiatives</a:t>
            </a: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These statements rationalize the above key initiatives</a:t>
            </a: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 These statements rationalize the above key initiatives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384044-4E68-C609-39F1-60BF737B2D7A}"/>
              </a:ext>
            </a:extLst>
          </p:cNvPr>
          <p:cNvSpPr/>
          <p:nvPr/>
        </p:nvSpPr>
        <p:spPr>
          <a:xfrm>
            <a:off x="111853" y="5852602"/>
            <a:ext cx="12009807" cy="960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Essence of Strategy: This </a:t>
            </a:r>
            <a:r>
              <a:rPr lang="en-US" sz="1400" dirty="0">
                <a:solidFill>
                  <a:prstClr val="white"/>
                </a:solidFill>
                <a:latin typeface="Arial" panose="020B0604020202020204"/>
              </a:rPr>
              <a:t>serves as the singular core of your plan. This could also be seen as the Vision Statement.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B30A02A-5BD7-4B55-EECC-D61D02441472}"/>
              </a:ext>
            </a:extLst>
          </p:cNvPr>
          <p:cNvCxnSpPr/>
          <p:nvPr/>
        </p:nvCxnSpPr>
        <p:spPr>
          <a:xfrm>
            <a:off x="1222310" y="597159"/>
            <a:ext cx="8369559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0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525BE-2636-4A45-B9AD-E55843047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Plan it Out: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E3928-C73D-4F96-B712-141D63410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0A8D8D7-8D5B-429B-968F-5E2E4CE0B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722708"/>
              </p:ext>
            </p:extLst>
          </p:nvPr>
        </p:nvGraphicFramePr>
        <p:xfrm>
          <a:off x="202638" y="1520194"/>
          <a:ext cx="11786723" cy="513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671">
                  <a:extLst>
                    <a:ext uri="{9D8B030D-6E8A-4147-A177-3AD203B41FA5}">
                      <a16:colId xmlns:a16="http://schemas.microsoft.com/office/drawing/2014/main" val="2168367359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630477716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520802976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101444379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3423459010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3421113524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1792718019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2458323266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23862306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2974183590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3260530564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2078677218"/>
                    </a:ext>
                  </a:extLst>
                </a:gridCol>
                <a:gridCol w="906671">
                  <a:extLst>
                    <a:ext uri="{9D8B030D-6E8A-4147-A177-3AD203B41FA5}">
                      <a16:colId xmlns:a16="http://schemas.microsoft.com/office/drawing/2014/main" val="4282234583"/>
                    </a:ext>
                  </a:extLst>
                </a:gridCol>
              </a:tblGrid>
              <a:tr h="12311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776319"/>
                  </a:ext>
                </a:extLst>
              </a:tr>
              <a:tr h="1049463">
                <a:tc>
                  <a:txBody>
                    <a:bodyPr/>
                    <a:lstStyle/>
                    <a:p>
                      <a:r>
                        <a:rPr lang="en-US" sz="1200" dirty="0"/>
                        <a:t>Initiative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2485"/>
                  </a:ext>
                </a:extLst>
              </a:tr>
              <a:tr h="713280">
                <a:tc>
                  <a:txBody>
                    <a:bodyPr/>
                    <a:lstStyle/>
                    <a:p>
                      <a:r>
                        <a:rPr lang="en-US" sz="1200" dirty="0"/>
                        <a:t>Initiative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096652"/>
                  </a:ext>
                </a:extLst>
              </a:tr>
              <a:tr h="713280">
                <a:tc>
                  <a:txBody>
                    <a:bodyPr/>
                    <a:lstStyle/>
                    <a:p>
                      <a:r>
                        <a:rPr lang="en-US" sz="1200" dirty="0"/>
                        <a:t>Initiative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669402"/>
                  </a:ext>
                </a:extLst>
              </a:tr>
              <a:tr h="713280">
                <a:tc>
                  <a:txBody>
                    <a:bodyPr/>
                    <a:lstStyle/>
                    <a:p>
                      <a:r>
                        <a:rPr lang="en-US" sz="1200" dirty="0"/>
                        <a:t>Initiative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368020"/>
                  </a:ext>
                </a:extLst>
              </a:tr>
              <a:tr h="713280">
                <a:tc>
                  <a:txBody>
                    <a:bodyPr/>
                    <a:lstStyle/>
                    <a:p>
                      <a:r>
                        <a:rPr lang="en-US" sz="1200" dirty="0"/>
                        <a:t>Initiative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209270"/>
                  </a:ext>
                </a:extLst>
              </a:tr>
            </a:tbl>
          </a:graphicData>
        </a:graphic>
      </p:graphicFrame>
      <p:sp>
        <p:nvSpPr>
          <p:cNvPr id="12" name="Chevron 30">
            <a:extLst>
              <a:ext uri="{FF2B5EF4-FFF2-40B4-BE49-F238E27FC236}">
                <a16:creationId xmlns:a16="http://schemas.microsoft.com/office/drawing/2014/main" id="{5B2FADCA-CB90-4CAC-8EDB-B312032AC9FE}"/>
              </a:ext>
            </a:extLst>
          </p:cNvPr>
          <p:cNvSpPr/>
          <p:nvPr/>
        </p:nvSpPr>
        <p:spPr>
          <a:xfrm>
            <a:off x="1469382" y="3283949"/>
            <a:ext cx="2154662" cy="234000"/>
          </a:xfrm>
          <a:prstGeom prst="chevron">
            <a:avLst>
              <a:gd name="adj" fmla="val 4321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Chevron 30">
            <a:extLst>
              <a:ext uri="{FF2B5EF4-FFF2-40B4-BE49-F238E27FC236}">
                <a16:creationId xmlns:a16="http://schemas.microsoft.com/office/drawing/2014/main" id="{214F7589-7778-49F7-8766-79779E9A5559}"/>
              </a:ext>
            </a:extLst>
          </p:cNvPr>
          <p:cNvSpPr/>
          <p:nvPr/>
        </p:nvSpPr>
        <p:spPr>
          <a:xfrm>
            <a:off x="2671835" y="4087057"/>
            <a:ext cx="4232304" cy="234000"/>
          </a:xfrm>
          <a:prstGeom prst="chevron">
            <a:avLst>
              <a:gd name="adj" fmla="val 4321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Chevron 30">
            <a:extLst>
              <a:ext uri="{FF2B5EF4-FFF2-40B4-BE49-F238E27FC236}">
                <a16:creationId xmlns:a16="http://schemas.microsoft.com/office/drawing/2014/main" id="{83A90628-4D02-4881-8573-F758E7F159C1}"/>
              </a:ext>
            </a:extLst>
          </p:cNvPr>
          <p:cNvSpPr/>
          <p:nvPr/>
        </p:nvSpPr>
        <p:spPr>
          <a:xfrm>
            <a:off x="6345166" y="4743347"/>
            <a:ext cx="2508393" cy="234000"/>
          </a:xfrm>
          <a:prstGeom prst="chevron">
            <a:avLst>
              <a:gd name="adj" fmla="val 4321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Chevron 30">
            <a:extLst>
              <a:ext uri="{FF2B5EF4-FFF2-40B4-BE49-F238E27FC236}">
                <a16:creationId xmlns:a16="http://schemas.microsoft.com/office/drawing/2014/main" id="{66F795F6-D921-4A9D-BF89-4C7BA452B2D5}"/>
              </a:ext>
            </a:extLst>
          </p:cNvPr>
          <p:cNvSpPr/>
          <p:nvPr/>
        </p:nvSpPr>
        <p:spPr>
          <a:xfrm>
            <a:off x="8853559" y="5478508"/>
            <a:ext cx="741028" cy="262076"/>
          </a:xfrm>
          <a:prstGeom prst="chevron">
            <a:avLst>
              <a:gd name="adj" fmla="val 4321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Chevron 30">
            <a:extLst>
              <a:ext uri="{FF2B5EF4-FFF2-40B4-BE49-F238E27FC236}">
                <a16:creationId xmlns:a16="http://schemas.microsoft.com/office/drawing/2014/main" id="{B2A5AE61-0F1F-4D91-929A-4CE829185F05}"/>
              </a:ext>
            </a:extLst>
          </p:cNvPr>
          <p:cNvSpPr/>
          <p:nvPr/>
        </p:nvSpPr>
        <p:spPr>
          <a:xfrm>
            <a:off x="8853559" y="6193543"/>
            <a:ext cx="3006726" cy="234000"/>
          </a:xfrm>
          <a:prstGeom prst="chevron">
            <a:avLst>
              <a:gd name="adj" fmla="val 4321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37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95287" y="-205327"/>
            <a:ext cx="550456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Track the Status: Key Initiative 1</a:t>
            </a:r>
          </a:p>
        </p:txBody>
      </p:sp>
      <p:graphicFrame>
        <p:nvGraphicFramePr>
          <p:cNvPr id="1026" name="Object 1" hidden="1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1524001" y="1"/>
          <a:ext cx="158751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1026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"/>
                        <a:ext cx="158751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80976" y="769937"/>
          <a:ext cx="11801475" cy="5367765"/>
        </p:xfrm>
        <a:graphic>
          <a:graphicData uri="http://schemas.openxmlformats.org/drawingml/2006/table">
            <a:tbl>
              <a:tblPr/>
              <a:tblGrid>
                <a:gridCol w="401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5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0996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noProof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Objective</a:t>
                      </a: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noProof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Measurement</a:t>
                      </a: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96">
                <a:tc rowSpan="4" gridSpan="3">
                  <a:txBody>
                    <a:bodyPr/>
                    <a:lstStyle/>
                    <a:p>
                      <a:pPr marL="127000" marR="0" indent="-127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lang="en-US" sz="1200" b="0" i="0" kern="1200" baseline="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KPIs</a:t>
                      </a: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noProof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Date</a:t>
                      </a: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353">
                <a:tc gridSpan="3" vMerge="1">
                  <a:txBody>
                    <a:bodyPr/>
                    <a:lstStyle/>
                    <a:p>
                      <a:pPr marL="127000" marR="0" indent="-127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lang="en-US" sz="1200" b="0" i="0" kern="120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marR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>
                          <a:tab pos="95250" algn="l"/>
                        </a:tabLst>
                        <a:defRPr/>
                      </a:pPr>
                      <a:endParaRPr lang="en-US" sz="1100" b="0" i="0" baseline="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100" b="0" i="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200" b="0" i="0" baseline="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35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marR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>
                          <a:tab pos="95250" algn="l"/>
                        </a:tabLst>
                        <a:defRPr/>
                      </a:pPr>
                      <a:endParaRPr lang="en-US" sz="1100" b="0" i="0" u="none" strike="noStrike" kern="1200" baseline="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Tunga" pitchFamily="2" charset="0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100" b="0" i="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200" b="0" i="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35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unga" pitchFamily="2" charset="0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9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baseline="0" noProof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Plan of Action</a:t>
                      </a: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baseline="0" noProof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Responsible</a:t>
                      </a:r>
                    </a:p>
                  </a:txBody>
                  <a:tcPr marL="108000" marR="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baseline="0" noProof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baseline="0" noProof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Key Milestones</a:t>
                      </a: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baseline="0" noProof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Date</a:t>
                      </a: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baseline="0" noProof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4884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5F7800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26469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72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/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lvl="0" indent="-127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26469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/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4884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rgbClr val="5F7800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26469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/>
                    </a:p>
                  </a:txBody>
                  <a:tcPr marL="72000" marR="36000" marT="72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/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lvl="0" indent="-127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26469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kern="120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/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4884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lang="en-US" sz="1100" b="0" i="0" kern="120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36000" marT="72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/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lvl="0" indent="-127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26469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kern="120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/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4033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2000" marR="36000" marT="72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lvl="0" indent="-127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26469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/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4033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2000" marR="36000" marT="72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108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lvl="0" indent="-127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Tx/>
                        <a:buFont typeface="Arial" pitchFamily="34" charset="0"/>
                        <a:buChar char="●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26469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baseline="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endParaRPr lang="en-US" sz="1200" noProof="0" dirty="0"/>
                    </a:p>
                  </a:txBody>
                  <a:tcPr marL="108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2601"/>
                  </a:ext>
                </a:extLst>
              </a:tr>
            </a:tbl>
          </a:graphicData>
        </a:graphic>
      </p:graphicFrame>
      <p:sp>
        <p:nvSpPr>
          <p:cNvPr id="1110" name="Rectangle 8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0436224" y="113081"/>
            <a:ext cx="1560512" cy="500063"/>
          </a:xfrm>
          <a:prstGeom prst="rect">
            <a:avLst/>
          </a:prstGeom>
          <a:noFill/>
          <a:ln w="63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35980" tIns="35980" rIns="35980" bIns="35980" anchor="ctr"/>
          <a:lstStyle/>
          <a:p>
            <a:pPr marL="0" marR="0" lvl="0" indent="0" algn="l" defTabSz="9127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111" name="Rectangle 3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0199689" y="184518"/>
            <a:ext cx="1120775" cy="357188"/>
          </a:xfrm>
          <a:prstGeom prst="rect">
            <a:avLst/>
          </a:prstGeom>
          <a:noFill/>
          <a:ln w="12700">
            <a:noFill/>
            <a:round/>
            <a:headEnd type="none" w="sm" len="sm"/>
            <a:tailEnd type="none" w="sm" len="sm"/>
          </a:ln>
        </p:spPr>
        <p:txBody>
          <a:bodyPr lIns="91392" tIns="45696" rIns="91392" bIns="45696" anchor="ctr"/>
          <a:lstStyle/>
          <a:p>
            <a:pPr marL="0" marR="0" lvl="0" indent="0" algn="r" defTabSz="9127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Overall status</a:t>
            </a:r>
          </a:p>
        </p:txBody>
      </p:sp>
      <p:sp>
        <p:nvSpPr>
          <p:cNvPr id="1118" name="Rectangle 5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81713" y="48828"/>
            <a:ext cx="1979612" cy="2508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 algn="ctr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marR="0" lvl="0" indent="0" algn="ctr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Status</a:t>
            </a:r>
            <a:r>
              <a:rPr kumimoji="0" lang="de-CH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: DATE HERE</a:t>
            </a:r>
          </a:p>
        </p:txBody>
      </p:sp>
      <p:sp>
        <p:nvSpPr>
          <p:cNvPr id="1119" name="Rectangle 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1714" y="355059"/>
            <a:ext cx="1979612" cy="322467"/>
          </a:xfrm>
          <a:prstGeom prst="rect">
            <a:avLst/>
          </a:prstGeom>
          <a:noFill/>
          <a:ln w="6350" algn="ctr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marR="0" lvl="0" indent="0" algn="ctr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1" i="0" u="none" strike="noStrike" kern="1200" cap="none" spc="0" normalizeH="0" baseline="0" noProof="0">
                <a:ln>
                  <a:noFill/>
                </a:ln>
                <a:solidFill>
                  <a:srgbClr val="62646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Project Lead: ENTER HERE</a:t>
            </a:r>
          </a:p>
        </p:txBody>
      </p:sp>
      <p:sp>
        <p:nvSpPr>
          <p:cNvPr id="1122" name="Oval 6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463338" y="178170"/>
            <a:ext cx="333375" cy="333375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srgbClr val="62646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8" name="Oval 37">
            <a:extLst>
              <a:ext uri="{FF2B5EF4-FFF2-40B4-BE49-F238E27FC236}">
                <a16:creationId xmlns:a16="http://schemas.microsoft.com/office/drawing/2014/main" id="{0477C94A-1CA7-B8B8-7399-F8FBD0DFE6B1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35101" y="6363767"/>
            <a:ext cx="152400" cy="1524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srgbClr val="62646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0" name="Text Box 8">
            <a:extLst>
              <a:ext uri="{FF2B5EF4-FFF2-40B4-BE49-F238E27FC236}">
                <a16:creationId xmlns:a16="http://schemas.microsoft.com/office/drawing/2014/main" id="{CB6687F2-D3E3-AD96-AFC6-337F0770B934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47826" y="6384406"/>
            <a:ext cx="971551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09545" marR="0" lvl="0" indent="-209545" algn="l" defTabSz="957239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5F7800"/>
              </a:buClr>
              <a:buSzPct val="75000"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62646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On track</a:t>
            </a: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E7AD287F-FB1F-D114-2141-8F0376FC059D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04053" y="6384404"/>
            <a:ext cx="1908175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09545" marR="0" lvl="0" indent="-209545" algn="l" defTabSz="957239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5F7800"/>
              </a:buClr>
              <a:buSzPct val="75000"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62646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Attention required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62646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09545" marR="0" lvl="0" indent="-209545" algn="l" defTabSz="957239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5F7800"/>
              </a:buClr>
              <a:buSzPct val="75000"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62646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2" name="Oval 43">
            <a:extLst>
              <a:ext uri="{FF2B5EF4-FFF2-40B4-BE49-F238E27FC236}">
                <a16:creationId xmlns:a16="http://schemas.microsoft.com/office/drawing/2014/main" id="{316EB8DE-F74A-CA62-8299-2AD4F4F0D354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91325" y="6560617"/>
            <a:ext cx="152400" cy="152400"/>
          </a:xfrm>
          <a:prstGeom prst="ellipse">
            <a:avLst/>
          </a:prstGeom>
          <a:solidFill>
            <a:srgbClr val="C30C3E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srgbClr val="62646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2BEDF426-E03B-73A7-20BC-79FF2455F5DD}"/>
              </a:ext>
            </a:extLst>
          </p:cNvPr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04053" y="6573319"/>
            <a:ext cx="19081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09545" marR="0" lvl="0" indent="-209545" algn="l" defTabSz="957239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5F7800"/>
              </a:buClr>
              <a:buSzPct val="75000"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62646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Intervention required</a:t>
            </a:r>
          </a:p>
        </p:txBody>
      </p:sp>
      <p:sp>
        <p:nvSpPr>
          <p:cNvPr id="24" name="Oval 37">
            <a:extLst>
              <a:ext uri="{FF2B5EF4-FFF2-40B4-BE49-F238E27FC236}">
                <a16:creationId xmlns:a16="http://schemas.microsoft.com/office/drawing/2014/main" id="{0B043FEE-9FB6-16AE-E9F3-E61183CED992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35101" y="6566604"/>
            <a:ext cx="152400" cy="152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srgbClr val="62646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91D285AA-89F7-6748-73B2-8A3B54BD54EA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724206" y="6583306"/>
            <a:ext cx="971551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09545" marR="0" lvl="0" indent="-209545" algn="l" defTabSz="957239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5F7800"/>
              </a:buClr>
              <a:buSzPct val="75000"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>
                <a:ln>
                  <a:noFill/>
                </a:ln>
                <a:solidFill>
                  <a:srgbClr val="62646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62646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ompleted</a:t>
            </a:r>
          </a:p>
        </p:txBody>
      </p:sp>
      <p:sp>
        <p:nvSpPr>
          <p:cNvPr id="36" name="Rectangle 55">
            <a:extLst>
              <a:ext uri="{FF2B5EF4-FFF2-40B4-BE49-F238E27FC236}">
                <a16:creationId xmlns:a16="http://schemas.microsoft.com/office/drawing/2014/main" id="{A1542DE4-8FDE-405F-93BF-C0EB206ACD23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15325" y="48827"/>
            <a:ext cx="1979612" cy="628699"/>
          </a:xfrm>
          <a:prstGeom prst="rect">
            <a:avLst/>
          </a:prstGeom>
          <a:noFill/>
          <a:ln w="6350" algn="ctr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marR="0" lvl="0" indent="0" algn="ctr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1" i="0" u="none" strike="noStrike" kern="1200" cap="none" spc="0" normalizeH="0" baseline="0" noProof="0">
                <a:ln>
                  <a:noFill/>
                </a:ln>
                <a:solidFill>
                  <a:srgbClr val="62646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Project Team: ENTER HERE</a:t>
            </a:r>
          </a:p>
        </p:txBody>
      </p:sp>
      <p:sp>
        <p:nvSpPr>
          <p:cNvPr id="28" name="Oval 37">
            <a:extLst>
              <a:ext uri="{FF2B5EF4-FFF2-40B4-BE49-F238E27FC236}">
                <a16:creationId xmlns:a16="http://schemas.microsoft.com/office/drawing/2014/main" id="{5BDEADAF-2FE0-4B32-9FEE-B41946D49B34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91325" y="6363767"/>
            <a:ext cx="152400" cy="1524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60958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srgbClr val="62646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B19A11-C174-4518-A8C6-BC627F496A48}"/>
              </a:ext>
            </a:extLst>
          </p:cNvPr>
          <p:cNvSpPr txBox="1"/>
          <p:nvPr/>
        </p:nvSpPr>
        <p:spPr>
          <a:xfrm>
            <a:off x="10018202" y="11815"/>
            <a:ext cx="2160395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Manage the Initiatives and Create Ownership</a:t>
            </a:r>
          </a:p>
        </p:txBody>
      </p:sp>
    </p:spTree>
    <p:extLst>
      <p:ext uri="{BB962C8B-B14F-4D97-AF65-F5344CB8AC3E}">
        <p14:creationId xmlns:p14="http://schemas.microsoft.com/office/powerpoint/2010/main" val="22242324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oDjyNngEGH1zo_LTQg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8ilWt.Fek2t0tz1wfYD6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3EOF2JvkCB7jfVIWoHc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ax9F8i60qlNXjBhqenl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OV2ovXUkKw8p611mI3Q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1dUSKrgokqqC4wb_FRFl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ax9F8i60qlNXjBhqenl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J4wrc9WkWQ8pRIwhztC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ek20oARkGv_GE4CUWvq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EZqlcmAzE2jOctCW6DPX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I72hqYp9EOuAUBnZKUw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1dUSKrgokqqC4wb_FRFl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OLUMw6_tUyECKDU6GUn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ax9F8i60qlNXjBhqenl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OV2ovXUkKw8p611mI3Q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627</Words>
  <Application>Microsoft Office PowerPoint</Application>
  <PresentationFormat>Widescreen</PresentationFormat>
  <Paragraphs>97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think-cell Slide</vt:lpstr>
      <vt:lpstr>PowerPoint Presentation</vt:lpstr>
      <vt:lpstr>Why a Strategic Plan?  Clear, Measurable &amp; Communicable</vt:lpstr>
      <vt:lpstr>Key Components in Strategic Planning</vt:lpstr>
      <vt:lpstr>PowerPoint Presentation</vt:lpstr>
      <vt:lpstr>Plan it Out: Timing</vt:lpstr>
      <vt:lpstr>Track the Status: Key Initiative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Member Recruitment Strategic Plan</dc:title>
  <dc:creator>Janae Prewitt</dc:creator>
  <cp:lastModifiedBy>Janae Prewitt</cp:lastModifiedBy>
  <cp:revision>4</cp:revision>
  <dcterms:created xsi:type="dcterms:W3CDTF">2022-10-17T14:15:40Z</dcterms:created>
  <dcterms:modified xsi:type="dcterms:W3CDTF">2023-01-12T15:31:07Z</dcterms:modified>
</cp:coreProperties>
</file>