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56" r:id="rId2"/>
    <p:sldId id="258" r:id="rId3"/>
    <p:sldId id="259" r:id="rId4"/>
    <p:sldId id="260" r:id="rId5"/>
    <p:sldId id="267" r:id="rId6"/>
    <p:sldId id="264" r:id="rId7"/>
    <p:sldId id="261" r:id="rId8"/>
    <p:sldId id="262" r:id="rId9"/>
    <p:sldId id="263" r:id="rId10"/>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p:scale>
          <a:sx n="80" d="100"/>
          <a:sy n="80" d="100"/>
        </p:scale>
        <p:origin x="-1272" y="-2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0" hangingPunct="0">
              <a:defRPr sz="1200"/>
            </a:lvl1pPr>
          </a:lstStyle>
          <a:p>
            <a:pPr>
              <a:defRPr/>
            </a:pPr>
            <a:endParaRPr lang="en-US"/>
          </a:p>
        </p:txBody>
      </p:sp>
      <p:sp>
        <p:nvSpPr>
          <p:cNvPr id="22531"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0" hangingPunct="0">
              <a:defRPr sz="1200"/>
            </a:lvl1pPr>
          </a:lstStyle>
          <a:p>
            <a:pPr>
              <a:defRPr/>
            </a:pPr>
            <a:fld id="{D0F538E9-C5C1-4F21-A898-A534F8F263A8}" type="datetime1">
              <a:rPr lang="en-US"/>
              <a:pPr>
                <a:defRPr/>
              </a:pPr>
              <a:t>6/15/2016</a:t>
            </a:fld>
            <a:endParaRPr lang="en-US"/>
          </a:p>
        </p:txBody>
      </p:sp>
      <p:sp>
        <p:nvSpPr>
          <p:cNvPr id="1126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533"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2534"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0" hangingPunct="0">
              <a:defRPr sz="1200"/>
            </a:lvl1pPr>
          </a:lstStyle>
          <a:p>
            <a:pPr>
              <a:defRPr/>
            </a:pPr>
            <a:endParaRPr lang="en-US"/>
          </a:p>
        </p:txBody>
      </p:sp>
      <p:sp>
        <p:nvSpPr>
          <p:cNvPr id="22535"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0" hangingPunct="0">
              <a:defRPr sz="1200"/>
            </a:lvl1pPr>
          </a:lstStyle>
          <a:p>
            <a:pPr>
              <a:defRPr/>
            </a:pPr>
            <a:fld id="{44E0F20E-FD83-470F-AB71-9571792E0502}" type="slidenum">
              <a:rPr lang="en-US"/>
              <a:pPr>
                <a:defRPr/>
              </a:pPr>
              <a:t>‹#›</a:t>
            </a:fld>
            <a:endParaRPr lang="en-US"/>
          </a:p>
        </p:txBody>
      </p:sp>
    </p:spTree>
    <p:extLst>
      <p:ext uri="{BB962C8B-B14F-4D97-AF65-F5344CB8AC3E}">
        <p14:creationId xmlns:p14="http://schemas.microsoft.com/office/powerpoint/2010/main" val="403457186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65" charset="0"/>
        <a:ea typeface="ＭＳ Ｐゴシック" pitchFamily="-65" charset="-128"/>
        <a:cs typeface="+mn-cs"/>
      </a:defRPr>
    </a:lvl1pPr>
    <a:lvl2pPr marL="457200" algn="l" defTabSz="457200" rtl="0" eaLnBrk="0" fontAlgn="base" hangingPunct="0">
      <a:spcBef>
        <a:spcPct val="30000"/>
      </a:spcBef>
      <a:spcAft>
        <a:spcPct val="0"/>
      </a:spcAft>
      <a:defRPr sz="1200" kern="1200">
        <a:solidFill>
          <a:schemeClr val="tx1"/>
        </a:solidFill>
        <a:latin typeface="Calibri" pitchFamily="-65" charset="0"/>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65" charset="0"/>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65" charset="0"/>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65" charset="0"/>
        <a:ea typeface="ＭＳ Ｐゴシック" pitchFamily="-6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85498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7525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497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4084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52015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654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7789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991494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820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4831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8320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 descr="slide2.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gif"/><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slid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bwMode="auto">
          <a:xfrm>
            <a:off x="685800" y="914400"/>
            <a:ext cx="7772400" cy="2686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2400" smtClean="0">
                <a:latin typeface="Arial" charset="0"/>
                <a:cs typeface="Arial" charset="0"/>
              </a:rPr>
              <a:t>NAMA membership is a major step in your </a:t>
            </a:r>
            <a:r>
              <a:rPr lang="en-US" sz="2400" b="1" smtClean="0">
                <a:latin typeface="Arial" charset="0"/>
                <a:cs typeface="Arial" charset="0"/>
              </a:rPr>
              <a:t>professional development</a:t>
            </a:r>
            <a:r>
              <a:rPr lang="en-US" sz="2400" smtClean="0">
                <a:latin typeface="Arial" charset="0"/>
                <a:cs typeface="Arial" charset="0"/>
              </a:rPr>
              <a:t>. You’ll gain information and insights that will </a:t>
            </a:r>
            <a:r>
              <a:rPr lang="en-US" sz="2400" b="1" smtClean="0">
                <a:latin typeface="Arial" charset="0"/>
                <a:cs typeface="Arial" charset="0"/>
              </a:rPr>
              <a:t>help your company stay competitive</a:t>
            </a:r>
            <a:r>
              <a:rPr lang="en-US" sz="2400" smtClean="0">
                <a:latin typeface="Arial" charset="0"/>
                <a:cs typeface="Arial" charset="0"/>
              </a:rPr>
              <a:t>.</a:t>
            </a:r>
            <a:br>
              <a:rPr lang="en-US" sz="2400" smtClean="0">
                <a:latin typeface="Arial" charset="0"/>
                <a:cs typeface="Arial" charset="0"/>
              </a:rPr>
            </a:br>
            <a:r>
              <a:rPr lang="en-US" sz="2400" b="1" smtClean="0">
                <a:latin typeface="Arial" charset="0"/>
                <a:cs typeface="Arial" charset="0"/>
              </a:rPr>
              <a:t> </a:t>
            </a:r>
            <a:r>
              <a:rPr lang="en-US" sz="2400" smtClean="0">
                <a:latin typeface="Arial" charset="0"/>
                <a:cs typeface="Arial" charset="0"/>
              </a:rPr>
              <a:t/>
            </a:r>
            <a:br>
              <a:rPr lang="en-US" sz="2400" smtClean="0">
                <a:latin typeface="Arial" charset="0"/>
                <a:cs typeface="Arial" charset="0"/>
              </a:rPr>
            </a:br>
            <a:r>
              <a:rPr lang="en-US" sz="2400" smtClean="0">
                <a:latin typeface="Arial" charset="0"/>
                <a:cs typeface="Arial" charset="0"/>
              </a:rPr>
              <a:t>Membership gives you an </a:t>
            </a:r>
            <a:r>
              <a:rPr lang="en-US" sz="2400" b="1" smtClean="0">
                <a:latin typeface="Arial" charset="0"/>
                <a:cs typeface="Arial" charset="0"/>
              </a:rPr>
              <a:t>insider’s view of the agri-marketing world</a:t>
            </a:r>
            <a:r>
              <a:rPr lang="en-US" sz="2400" smtClean="0">
                <a:latin typeface="Arial" charset="0"/>
                <a:cs typeface="Arial" charset="0"/>
              </a:rPr>
              <a:t> you won’t get anywhere else.</a:t>
            </a:r>
            <a:br>
              <a:rPr lang="en-US" sz="2400" smtClean="0">
                <a:latin typeface="Arial" charset="0"/>
                <a:cs typeface="Arial" charset="0"/>
              </a:rPr>
            </a:br>
            <a:r>
              <a:rPr lang="en-US" sz="2400" b="1" smtClean="0">
                <a:latin typeface="Arial" charset="0"/>
                <a:cs typeface="Arial" charset="0"/>
              </a:rPr>
              <a:t> </a:t>
            </a:r>
            <a:r>
              <a:rPr lang="en-US" sz="2400" smtClean="0">
                <a:latin typeface="Arial" charset="0"/>
                <a:cs typeface="Arial" charset="0"/>
              </a:rPr>
              <a:t/>
            </a:r>
            <a:br>
              <a:rPr lang="en-US" sz="2400" smtClean="0">
                <a:latin typeface="Arial" charset="0"/>
                <a:cs typeface="Arial" charset="0"/>
              </a:rPr>
            </a:br>
            <a:r>
              <a:rPr lang="en-US" sz="2400" b="1" smtClean="0">
                <a:latin typeface="Arial" charset="0"/>
                <a:cs typeface="Arial" charset="0"/>
              </a:rPr>
              <a:t>The connections you’ll make with leaders and peers in the industry</a:t>
            </a:r>
            <a:r>
              <a:rPr lang="en-US" sz="2400" smtClean="0">
                <a:latin typeface="Arial" charset="0"/>
                <a:cs typeface="Arial" charset="0"/>
              </a:rPr>
              <a:t> — in marketing, advertising, public relations, media and more — keep you on top of </a:t>
            </a:r>
            <a:r>
              <a:rPr lang="en-US" sz="2400" b="1" smtClean="0">
                <a:latin typeface="Arial" charset="0"/>
                <a:cs typeface="Arial" charset="0"/>
              </a:rPr>
              <a:t>best practices and industry trends</a:t>
            </a:r>
            <a:r>
              <a:rPr lang="en-US" sz="2400" smtClean="0">
                <a:latin typeface="Arial" charset="0"/>
                <a:cs typeface="Arial" charset="0"/>
              </a:rPr>
              <a:t>.</a:t>
            </a:r>
            <a:br>
              <a:rPr lang="en-US" sz="2400" smtClean="0">
                <a:latin typeface="Arial" charset="0"/>
                <a:cs typeface="Arial" charset="0"/>
              </a:rPr>
            </a:br>
            <a:endParaRPr lang="en-US" sz="2400" smtClean="0">
              <a:latin typeface="Arial" charset="0"/>
              <a:cs typeface="Arial" charset="0"/>
            </a:endParaRPr>
          </a:p>
        </p:txBody>
      </p:sp>
      <p:sp>
        <p:nvSpPr>
          <p:cNvPr id="3075" name="TextBox 3"/>
          <p:cNvSpPr txBox="1">
            <a:spLocks noChangeArrowheads="1"/>
          </p:cNvSpPr>
          <p:nvPr/>
        </p:nvSpPr>
        <p:spPr bwMode="auto">
          <a:xfrm>
            <a:off x="304800" y="33655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65" charset="-128"/>
              </a:defRPr>
            </a:lvl1pPr>
            <a:lvl2pPr marL="742950" indent="-285750" eaLnBrk="0" hangingPunct="0">
              <a:defRPr>
                <a:solidFill>
                  <a:schemeClr val="tx1"/>
                </a:solidFill>
                <a:latin typeface="Arial" charset="0"/>
                <a:ea typeface="ＭＳ Ｐゴシック" pitchFamily="-65" charset="-128"/>
              </a:defRPr>
            </a:lvl2pPr>
            <a:lvl3pPr marL="1143000" indent="-228600" eaLnBrk="0" hangingPunct="0">
              <a:defRPr>
                <a:solidFill>
                  <a:schemeClr val="tx1"/>
                </a:solidFill>
                <a:latin typeface="Arial" charset="0"/>
                <a:ea typeface="ＭＳ Ｐゴシック" pitchFamily="-65" charset="-128"/>
              </a:defRPr>
            </a:lvl3pPr>
            <a:lvl4pPr marL="1600200" indent="-228600" eaLnBrk="0" hangingPunct="0">
              <a:defRPr>
                <a:solidFill>
                  <a:schemeClr val="tx1"/>
                </a:solidFill>
                <a:latin typeface="Arial" charset="0"/>
                <a:ea typeface="ＭＳ Ｐゴシック" pitchFamily="-65" charset="-128"/>
              </a:defRPr>
            </a:lvl4pPr>
            <a:lvl5pPr marL="2057400" indent="-228600" eaLnBrk="0" hangingPunct="0">
              <a:defRPr>
                <a:solidFill>
                  <a:schemeClr val="tx1"/>
                </a:solidFill>
                <a:latin typeface="Arial" charset="0"/>
                <a:ea typeface="ＭＳ Ｐゴシック" pitchFamily="-65"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65"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65"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65"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65" charset="-128"/>
              </a:defRPr>
            </a:lvl9pPr>
          </a:lstStyle>
          <a:p>
            <a:pPr eaLnBrk="1" hangingPunct="1"/>
            <a:r>
              <a:rPr lang="en-US" b="1">
                <a:solidFill>
                  <a:srgbClr val="008000"/>
                </a:solidFill>
                <a:cs typeface="Arial" charset="0"/>
              </a:rPr>
              <a:t>Why Join NAMA?</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eaLnBrk="1" hangingPunct="1"/>
            <a:r>
              <a:rPr lang="en-US" sz="2800" b="1" smtClean="0">
                <a:latin typeface="Arial" charset="0"/>
                <a:cs typeface="Arial" charset="0"/>
              </a:rPr>
              <a:t>NAMA membership represents the entire spectrum of the agri-marketing industry:</a:t>
            </a:r>
            <a:r>
              <a:rPr lang="en-US" sz="2800" smtClean="0">
                <a:latin typeface="Arial" charset="0"/>
                <a:cs typeface="Arial" charset="0"/>
              </a:rPr>
              <a:t/>
            </a:r>
            <a:br>
              <a:rPr lang="en-US" sz="2800" smtClean="0">
                <a:latin typeface="Arial" charset="0"/>
                <a:cs typeface="Arial" charset="0"/>
              </a:rPr>
            </a:br>
            <a:endParaRPr lang="en-US" sz="2800" smtClean="0">
              <a:latin typeface="Arial" charset="0"/>
              <a:cs typeface="Arial" charset="0"/>
            </a:endParaRPr>
          </a:p>
        </p:txBody>
      </p:sp>
      <p:sp>
        <p:nvSpPr>
          <p:cNvPr id="4099" name="Content Placeholder 2"/>
          <p:cNvSpPr>
            <a:spLocks noGrp="1"/>
          </p:cNvSpPr>
          <p:nvPr>
            <p:ph idx="1"/>
          </p:nvPr>
        </p:nvSpPr>
        <p:spPr bwMode="auto">
          <a:xfrm>
            <a:off x="457200" y="1417638"/>
            <a:ext cx="8229600" cy="4708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2300" smtClean="0">
                <a:latin typeface="Arial" charset="0"/>
                <a:cs typeface="Arial" charset="0"/>
              </a:rPr>
              <a:t>Agency account executives</a:t>
            </a:r>
          </a:p>
          <a:p>
            <a:pPr eaLnBrk="1" hangingPunct="1"/>
            <a:r>
              <a:rPr lang="en-US" sz="2300" smtClean="0">
                <a:latin typeface="Arial" charset="0"/>
                <a:cs typeface="Arial" charset="0"/>
              </a:rPr>
              <a:t>Media professionals</a:t>
            </a:r>
          </a:p>
          <a:p>
            <a:pPr eaLnBrk="1" hangingPunct="1"/>
            <a:r>
              <a:rPr lang="en-US" sz="2300" smtClean="0">
                <a:latin typeface="Arial" charset="0"/>
                <a:cs typeface="Arial" charset="0"/>
              </a:rPr>
              <a:t>Marketing professionals</a:t>
            </a:r>
          </a:p>
          <a:p>
            <a:pPr eaLnBrk="1" hangingPunct="1"/>
            <a:r>
              <a:rPr lang="en-US" sz="2300" smtClean="0">
                <a:latin typeface="Arial" charset="0"/>
                <a:cs typeface="Arial" charset="0"/>
              </a:rPr>
              <a:t>Art directors</a:t>
            </a:r>
          </a:p>
          <a:p>
            <a:pPr eaLnBrk="1" hangingPunct="1"/>
            <a:r>
              <a:rPr lang="en-US" sz="2300" smtClean="0">
                <a:latin typeface="Arial" charset="0"/>
                <a:cs typeface="Arial" charset="0"/>
              </a:rPr>
              <a:t>Copywriters</a:t>
            </a:r>
          </a:p>
          <a:p>
            <a:pPr eaLnBrk="1" hangingPunct="1"/>
            <a:r>
              <a:rPr lang="en-US" sz="2300" smtClean="0">
                <a:latin typeface="Arial" charset="0"/>
                <a:cs typeface="Arial" charset="0"/>
              </a:rPr>
              <a:t>Sales professionals</a:t>
            </a:r>
          </a:p>
          <a:p>
            <a:pPr eaLnBrk="1" hangingPunct="1"/>
            <a:r>
              <a:rPr lang="en-US" sz="2300" smtClean="0">
                <a:latin typeface="Arial" charset="0"/>
                <a:cs typeface="Arial" charset="0"/>
              </a:rPr>
              <a:t>Broadcasters</a:t>
            </a:r>
          </a:p>
          <a:p>
            <a:pPr eaLnBrk="1" hangingPunct="1"/>
            <a:r>
              <a:rPr lang="en-US" sz="2300" smtClean="0">
                <a:latin typeface="Arial" charset="0"/>
                <a:cs typeface="Arial" charset="0"/>
              </a:rPr>
              <a:t>Electronic media professionals</a:t>
            </a:r>
          </a:p>
          <a:p>
            <a:pPr eaLnBrk="1" hangingPunct="1"/>
            <a:r>
              <a:rPr lang="en-US" sz="2300" smtClean="0">
                <a:latin typeface="Arial" charset="0"/>
                <a:cs typeface="Arial" charset="0"/>
              </a:rPr>
              <a:t>Industry influencers</a:t>
            </a:r>
          </a:p>
          <a:p>
            <a:pPr eaLnBrk="1" hangingPunct="1"/>
            <a:endParaRPr lang="en-US" sz="2000" smtClean="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bwMode="auto">
          <a:xfrm>
            <a:off x="685800" y="1066800"/>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2700" smtClean="0">
                <a:latin typeface="Arial" charset="0"/>
                <a:cs typeface="Arial" charset="0"/>
              </a:rPr>
              <a:t>Connections to </a:t>
            </a:r>
            <a:r>
              <a:rPr lang="en-US" sz="2700" b="1" smtClean="0">
                <a:latin typeface="Arial" charset="0"/>
                <a:cs typeface="Arial" charset="0"/>
              </a:rPr>
              <a:t>build business</a:t>
            </a:r>
            <a:r>
              <a:rPr lang="en-US" sz="2700" smtClean="0">
                <a:latin typeface="Arial" charset="0"/>
                <a:cs typeface="Arial" charset="0"/>
              </a:rPr>
              <a:t> and </a:t>
            </a:r>
            <a:r>
              <a:rPr lang="en-US" sz="2700" b="1" smtClean="0">
                <a:latin typeface="Arial" charset="0"/>
                <a:cs typeface="Arial" charset="0"/>
              </a:rPr>
              <a:t>broaden your horizons.</a:t>
            </a:r>
            <a:r>
              <a:rPr lang="en-US" sz="2700" smtClean="0">
                <a:latin typeface="Arial" charset="0"/>
                <a:cs typeface="Arial" charset="0"/>
              </a:rPr>
              <a:t/>
            </a:r>
            <a:br>
              <a:rPr lang="en-US" sz="2700" smtClean="0">
                <a:latin typeface="Arial" charset="0"/>
                <a:cs typeface="Arial" charset="0"/>
              </a:rPr>
            </a:br>
            <a:r>
              <a:rPr lang="en-US" sz="2700" smtClean="0">
                <a:latin typeface="Arial" charset="0"/>
                <a:cs typeface="Arial" charset="0"/>
              </a:rPr>
              <a:t> </a:t>
            </a:r>
            <a:br>
              <a:rPr lang="en-US" sz="2700" smtClean="0">
                <a:latin typeface="Arial" charset="0"/>
                <a:cs typeface="Arial" charset="0"/>
              </a:rPr>
            </a:br>
            <a:r>
              <a:rPr lang="en-US" sz="2700" smtClean="0">
                <a:latin typeface="Arial" charset="0"/>
                <a:cs typeface="Arial" charset="0"/>
              </a:rPr>
              <a:t>Learn about industry innovations – </a:t>
            </a:r>
            <a:r>
              <a:rPr lang="en-US" sz="2700" b="1" smtClean="0">
                <a:latin typeface="Arial" charset="0"/>
                <a:cs typeface="Arial" charset="0"/>
              </a:rPr>
              <a:t>discover what’s working and what isn’t!</a:t>
            </a:r>
            <a:r>
              <a:rPr lang="en-US" sz="2700" smtClean="0">
                <a:latin typeface="Arial" charset="0"/>
                <a:cs typeface="Arial" charset="0"/>
              </a:rPr>
              <a:t/>
            </a:r>
            <a:br>
              <a:rPr lang="en-US" sz="2700" smtClean="0">
                <a:latin typeface="Arial" charset="0"/>
                <a:cs typeface="Arial" charset="0"/>
              </a:rPr>
            </a:br>
            <a:r>
              <a:rPr lang="en-US" sz="2700" smtClean="0">
                <a:latin typeface="Arial" charset="0"/>
                <a:cs typeface="Arial" charset="0"/>
              </a:rPr>
              <a:t> </a:t>
            </a:r>
            <a:br>
              <a:rPr lang="en-US" sz="2700" smtClean="0">
                <a:latin typeface="Arial" charset="0"/>
                <a:cs typeface="Arial" charset="0"/>
              </a:rPr>
            </a:br>
            <a:r>
              <a:rPr lang="en-US" sz="2700" smtClean="0">
                <a:latin typeface="Arial" charset="0"/>
                <a:cs typeface="Arial" charset="0"/>
              </a:rPr>
              <a:t>Gain </a:t>
            </a:r>
            <a:r>
              <a:rPr lang="en-US" sz="2700" b="1" smtClean="0">
                <a:latin typeface="Arial" charset="0"/>
                <a:cs typeface="Arial" charset="0"/>
              </a:rPr>
              <a:t>leadership experience</a:t>
            </a:r>
            <a:r>
              <a:rPr lang="en-US" sz="2700" smtClean="0">
                <a:latin typeface="Arial" charset="0"/>
                <a:cs typeface="Arial" charset="0"/>
              </a:rPr>
              <a:t> and </a:t>
            </a:r>
            <a:r>
              <a:rPr lang="en-US" sz="2700" b="1" smtClean="0">
                <a:latin typeface="Arial" charset="0"/>
                <a:cs typeface="Arial" charset="0"/>
              </a:rPr>
              <a:t>add your voice</a:t>
            </a:r>
            <a:r>
              <a:rPr lang="en-US" sz="2700" smtClean="0">
                <a:latin typeface="Arial" charset="0"/>
                <a:cs typeface="Arial" charset="0"/>
              </a:rPr>
              <a:t> to others influencing our industry.</a:t>
            </a:r>
            <a:br>
              <a:rPr lang="en-US" sz="2700" smtClean="0">
                <a:latin typeface="Arial" charset="0"/>
                <a:cs typeface="Arial" charset="0"/>
              </a:rPr>
            </a:br>
            <a:endParaRPr lang="en-US" sz="2700" smtClean="0">
              <a:latin typeface="Arial" charset="0"/>
              <a:cs typeface="Arial" charset="0"/>
            </a:endParaRPr>
          </a:p>
        </p:txBody>
      </p:sp>
      <p:sp>
        <p:nvSpPr>
          <p:cNvPr id="5123" name="TextBox 3"/>
          <p:cNvSpPr txBox="1">
            <a:spLocks noChangeArrowheads="1"/>
          </p:cNvSpPr>
          <p:nvPr/>
        </p:nvSpPr>
        <p:spPr bwMode="auto">
          <a:xfrm>
            <a:off x="304800" y="33655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65" charset="-128"/>
              </a:defRPr>
            </a:lvl1pPr>
            <a:lvl2pPr marL="742950" indent="-285750" eaLnBrk="0" hangingPunct="0">
              <a:defRPr>
                <a:solidFill>
                  <a:schemeClr val="tx1"/>
                </a:solidFill>
                <a:latin typeface="Arial" charset="0"/>
                <a:ea typeface="ＭＳ Ｐゴシック" pitchFamily="-65" charset="-128"/>
              </a:defRPr>
            </a:lvl2pPr>
            <a:lvl3pPr marL="1143000" indent="-228600" eaLnBrk="0" hangingPunct="0">
              <a:defRPr>
                <a:solidFill>
                  <a:schemeClr val="tx1"/>
                </a:solidFill>
                <a:latin typeface="Arial" charset="0"/>
                <a:ea typeface="ＭＳ Ｐゴシック" pitchFamily="-65" charset="-128"/>
              </a:defRPr>
            </a:lvl3pPr>
            <a:lvl4pPr marL="1600200" indent="-228600" eaLnBrk="0" hangingPunct="0">
              <a:defRPr>
                <a:solidFill>
                  <a:schemeClr val="tx1"/>
                </a:solidFill>
                <a:latin typeface="Arial" charset="0"/>
                <a:ea typeface="ＭＳ Ｐゴシック" pitchFamily="-65" charset="-128"/>
              </a:defRPr>
            </a:lvl4pPr>
            <a:lvl5pPr marL="2057400" indent="-228600" eaLnBrk="0" hangingPunct="0">
              <a:defRPr>
                <a:solidFill>
                  <a:schemeClr val="tx1"/>
                </a:solidFill>
                <a:latin typeface="Arial" charset="0"/>
                <a:ea typeface="ＭＳ Ｐゴシック" pitchFamily="-65"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65"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65"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65"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65" charset="-128"/>
              </a:defRPr>
            </a:lvl9pPr>
          </a:lstStyle>
          <a:p>
            <a:pPr eaLnBrk="1" hangingPunct="1"/>
            <a:r>
              <a:rPr lang="en-US" b="1">
                <a:solidFill>
                  <a:srgbClr val="008000"/>
                </a:solidFill>
                <a:cs typeface="Arial" charset="0"/>
              </a:rPr>
              <a:t>Why Join NAMA?</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2957" y="742950"/>
            <a:ext cx="2746005" cy="309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4000"/>
            <a:ext cx="2944178" cy="1962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57200" y="274638"/>
            <a:ext cx="8229600" cy="487362"/>
          </a:xfrm>
        </p:spPr>
        <p:txBody>
          <a:bodyPr/>
          <a:lstStyle/>
          <a:p>
            <a:r>
              <a:rPr lang="en-US" sz="2400" dirty="0" smtClean="0"/>
              <a:t>Stellar Education and Professional Development</a:t>
            </a:r>
            <a:endParaRPr lang="en-US" sz="2400" dirty="0"/>
          </a:p>
        </p:txBody>
      </p:sp>
      <p:pic>
        <p:nvPicPr>
          <p:cNvPr id="1026" name="Picture 2" descr="N:\Current\Membership\Recruitment\2015-16 Campaign\foot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0" y="6322965"/>
            <a:ext cx="9153840" cy="535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Digital\High Res Logos\NAMA-Green-WE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3153" y="6322966"/>
            <a:ext cx="465614" cy="5137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669" y="1524000"/>
            <a:ext cx="2601576" cy="17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descr="N:\Digital\WebPages\WebFiles\namablog\images\webinar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669" y="5387015"/>
            <a:ext cx="1067187" cy="10671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Current\Fall Conference\Graphics\2016-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39796">
            <a:off x="6798571" y="4137309"/>
            <a:ext cx="1838120" cy="18381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N:\Archive\2015-2016\Agri-Mktg Conf\Graphics\Spring-Conference-Email.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4472" y="4537860"/>
            <a:ext cx="5120533" cy="16983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N:\Current\Prof. Education\Boot Camp\Buttons\NAMA-2016-Bootcamp-170x17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222417">
            <a:off x="218811" y="3527977"/>
            <a:ext cx="1619250"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45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1000"/>
                                        <p:tgtEl>
                                          <p:spTgt spid="1027"/>
                                        </p:tgtEl>
                                      </p:cBhvr>
                                    </p:animEffect>
                                    <p:anim calcmode="lin" valueType="num">
                                      <p:cBhvr>
                                        <p:cTn id="15" dur="1000" fill="hold"/>
                                        <p:tgtEl>
                                          <p:spTgt spid="1027"/>
                                        </p:tgtEl>
                                        <p:attrNameLst>
                                          <p:attrName>ppt_x</p:attrName>
                                        </p:attrNameLst>
                                      </p:cBhvr>
                                      <p:tavLst>
                                        <p:tav tm="0">
                                          <p:val>
                                            <p:strVal val="#ppt_x"/>
                                          </p:val>
                                        </p:tav>
                                        <p:tav tm="100000">
                                          <p:val>
                                            <p:strVal val="#ppt_x"/>
                                          </p:val>
                                        </p:tav>
                                      </p:tavLst>
                                    </p:anim>
                                    <p:anim calcmode="lin" valueType="num">
                                      <p:cBhvr>
                                        <p:cTn id="16"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1" descr="slide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2"/>
          <p:cNvSpPr txBox="1">
            <a:spLocks noChangeArrowheads="1"/>
          </p:cNvSpPr>
          <p:nvPr/>
        </p:nvSpPr>
        <p:spPr bwMode="auto">
          <a:xfrm>
            <a:off x="304800" y="33655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65" charset="-128"/>
              </a:defRPr>
            </a:lvl1pPr>
            <a:lvl2pPr marL="742950" indent="-285750" eaLnBrk="0" hangingPunct="0">
              <a:defRPr>
                <a:solidFill>
                  <a:schemeClr val="tx1"/>
                </a:solidFill>
                <a:latin typeface="Arial" charset="0"/>
                <a:ea typeface="ＭＳ Ｐゴシック" pitchFamily="-65" charset="-128"/>
              </a:defRPr>
            </a:lvl2pPr>
            <a:lvl3pPr marL="1143000" indent="-228600" eaLnBrk="0" hangingPunct="0">
              <a:defRPr>
                <a:solidFill>
                  <a:schemeClr val="tx1"/>
                </a:solidFill>
                <a:latin typeface="Arial" charset="0"/>
                <a:ea typeface="ＭＳ Ｐゴシック" pitchFamily="-65" charset="-128"/>
              </a:defRPr>
            </a:lvl3pPr>
            <a:lvl4pPr marL="1600200" indent="-228600" eaLnBrk="0" hangingPunct="0">
              <a:defRPr>
                <a:solidFill>
                  <a:schemeClr val="tx1"/>
                </a:solidFill>
                <a:latin typeface="Arial" charset="0"/>
                <a:ea typeface="ＭＳ Ｐゴシック" pitchFamily="-65" charset="-128"/>
              </a:defRPr>
            </a:lvl4pPr>
            <a:lvl5pPr marL="2057400" indent="-228600" eaLnBrk="0" hangingPunct="0">
              <a:defRPr>
                <a:solidFill>
                  <a:schemeClr val="tx1"/>
                </a:solidFill>
                <a:latin typeface="Arial" charset="0"/>
                <a:ea typeface="ＭＳ Ｐゴシック" pitchFamily="-65"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65"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65"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65"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65" charset="-128"/>
              </a:defRPr>
            </a:lvl9pPr>
          </a:lstStyle>
          <a:p>
            <a:pPr eaLnBrk="1" hangingPunct="1"/>
            <a:r>
              <a:rPr lang="en-US" b="1">
                <a:cs typeface="Arial" charset="0"/>
              </a:rPr>
              <a:t>Excellent Networking Opportunities</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bwMode="auto">
          <a:xfrm>
            <a:off x="685800" y="1066800"/>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2600" b="1" smtClean="0">
                <a:latin typeface="Arial" charset="0"/>
                <a:cs typeface="Arial" charset="0"/>
              </a:rPr>
              <a:t>Member discounts</a:t>
            </a:r>
            <a:r>
              <a:rPr lang="en-US" sz="2600" smtClean="0">
                <a:latin typeface="Arial" charset="0"/>
                <a:cs typeface="Arial" charset="0"/>
              </a:rPr>
              <a:t> on conference and </a:t>
            </a:r>
            <a:br>
              <a:rPr lang="en-US" sz="2600" smtClean="0">
                <a:latin typeface="Arial" charset="0"/>
                <a:cs typeface="Arial" charset="0"/>
              </a:rPr>
            </a:br>
            <a:r>
              <a:rPr lang="en-US" sz="2600" smtClean="0">
                <a:latin typeface="Arial" charset="0"/>
                <a:cs typeface="Arial" charset="0"/>
              </a:rPr>
              <a:t>other event registrations</a:t>
            </a:r>
            <a:br>
              <a:rPr lang="en-US" sz="2600" smtClean="0">
                <a:latin typeface="Arial" charset="0"/>
                <a:cs typeface="Arial" charset="0"/>
              </a:rPr>
            </a:br>
            <a:r>
              <a:rPr lang="en-US" sz="2600" smtClean="0">
                <a:latin typeface="Arial" charset="0"/>
                <a:cs typeface="Arial" charset="0"/>
              </a:rPr>
              <a:t/>
            </a:r>
            <a:br>
              <a:rPr lang="en-US" sz="2600" smtClean="0">
                <a:latin typeface="Arial" charset="0"/>
                <a:cs typeface="Arial" charset="0"/>
              </a:rPr>
            </a:br>
            <a:r>
              <a:rPr lang="en-US" sz="2600" smtClean="0">
                <a:latin typeface="Arial" charset="0"/>
                <a:cs typeface="Arial" charset="0"/>
              </a:rPr>
              <a:t>Access to cutting edge, timely </a:t>
            </a:r>
            <a:r>
              <a:rPr lang="en-US" sz="2600" b="1" smtClean="0">
                <a:latin typeface="Arial" charset="0"/>
                <a:cs typeface="Arial" charset="0"/>
              </a:rPr>
              <a:t>webinars </a:t>
            </a:r>
            <a:br>
              <a:rPr lang="en-US" sz="2600" b="1" smtClean="0">
                <a:latin typeface="Arial" charset="0"/>
                <a:cs typeface="Arial" charset="0"/>
              </a:rPr>
            </a:br>
            <a:r>
              <a:rPr lang="en-US" sz="2600" smtClean="0">
                <a:latin typeface="Arial" charset="0"/>
                <a:cs typeface="Arial" charset="0"/>
              </a:rPr>
              <a:t/>
            </a:r>
            <a:br>
              <a:rPr lang="en-US" sz="2600" smtClean="0">
                <a:latin typeface="Arial" charset="0"/>
                <a:cs typeface="Arial" charset="0"/>
              </a:rPr>
            </a:br>
            <a:r>
              <a:rPr lang="en-US" sz="2600" b="1" smtClean="0">
                <a:latin typeface="Arial" charset="0"/>
                <a:cs typeface="Arial" charset="0"/>
              </a:rPr>
              <a:t>Free subscription</a:t>
            </a:r>
            <a:r>
              <a:rPr lang="en-US" sz="2600" smtClean="0">
                <a:latin typeface="Arial" charset="0"/>
                <a:cs typeface="Arial" charset="0"/>
              </a:rPr>
              <a:t> to </a:t>
            </a:r>
            <a:r>
              <a:rPr lang="en-US" sz="2600" i="1" smtClean="0">
                <a:latin typeface="Arial" charset="0"/>
                <a:cs typeface="Arial" charset="0"/>
              </a:rPr>
              <a:t>Agri Marketing </a:t>
            </a:r>
            <a:r>
              <a:rPr lang="en-US" sz="2600" smtClean="0">
                <a:latin typeface="Arial" charset="0"/>
                <a:cs typeface="Arial" charset="0"/>
              </a:rPr>
              <a:t>magazine – includes the National Membership Directory</a:t>
            </a:r>
            <a:br>
              <a:rPr lang="en-US" sz="2600" smtClean="0">
                <a:latin typeface="Arial" charset="0"/>
                <a:cs typeface="Arial" charset="0"/>
              </a:rPr>
            </a:br>
            <a:r>
              <a:rPr lang="en-US" sz="2600" smtClean="0">
                <a:latin typeface="Arial" charset="0"/>
                <a:cs typeface="Arial" charset="0"/>
              </a:rPr>
              <a:t> </a:t>
            </a:r>
            <a:br>
              <a:rPr lang="en-US" sz="2600" smtClean="0">
                <a:latin typeface="Arial" charset="0"/>
                <a:cs typeface="Arial" charset="0"/>
              </a:rPr>
            </a:br>
            <a:r>
              <a:rPr lang="en-US" sz="2600" b="1" smtClean="0">
                <a:latin typeface="Arial" charset="0"/>
                <a:cs typeface="Arial" charset="0"/>
              </a:rPr>
              <a:t>Access to “Members Only” section</a:t>
            </a:r>
            <a:r>
              <a:rPr lang="en-US" sz="2600" smtClean="0">
                <a:latin typeface="Arial" charset="0"/>
                <a:cs typeface="Arial" charset="0"/>
              </a:rPr>
              <a:t> of website and NAMA LinkedIn® group</a:t>
            </a:r>
          </a:p>
        </p:txBody>
      </p:sp>
      <p:sp>
        <p:nvSpPr>
          <p:cNvPr id="8195" name="TextBox 2"/>
          <p:cNvSpPr txBox="1">
            <a:spLocks noChangeArrowheads="1"/>
          </p:cNvSpPr>
          <p:nvPr/>
        </p:nvSpPr>
        <p:spPr bwMode="auto">
          <a:xfrm>
            <a:off x="304800" y="33655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65" charset="-128"/>
              </a:defRPr>
            </a:lvl1pPr>
            <a:lvl2pPr marL="742950" indent="-285750" eaLnBrk="0" hangingPunct="0">
              <a:defRPr>
                <a:solidFill>
                  <a:schemeClr val="tx1"/>
                </a:solidFill>
                <a:latin typeface="Arial" charset="0"/>
                <a:ea typeface="ＭＳ Ｐゴシック" pitchFamily="-65" charset="-128"/>
              </a:defRPr>
            </a:lvl2pPr>
            <a:lvl3pPr marL="1143000" indent="-228600" eaLnBrk="0" hangingPunct="0">
              <a:defRPr>
                <a:solidFill>
                  <a:schemeClr val="tx1"/>
                </a:solidFill>
                <a:latin typeface="Arial" charset="0"/>
                <a:ea typeface="ＭＳ Ｐゴシック" pitchFamily="-65" charset="-128"/>
              </a:defRPr>
            </a:lvl3pPr>
            <a:lvl4pPr marL="1600200" indent="-228600" eaLnBrk="0" hangingPunct="0">
              <a:defRPr>
                <a:solidFill>
                  <a:schemeClr val="tx1"/>
                </a:solidFill>
                <a:latin typeface="Arial" charset="0"/>
                <a:ea typeface="ＭＳ Ｐゴシック" pitchFamily="-65" charset="-128"/>
              </a:defRPr>
            </a:lvl4pPr>
            <a:lvl5pPr marL="2057400" indent="-228600" eaLnBrk="0" hangingPunct="0">
              <a:defRPr>
                <a:solidFill>
                  <a:schemeClr val="tx1"/>
                </a:solidFill>
                <a:latin typeface="Arial" charset="0"/>
                <a:ea typeface="ＭＳ Ｐゴシック" pitchFamily="-65"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65"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65"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65"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65" charset="-128"/>
              </a:defRPr>
            </a:lvl9pPr>
          </a:lstStyle>
          <a:p>
            <a:pPr eaLnBrk="1" hangingPunct="1"/>
            <a:r>
              <a:rPr lang="en-US" b="1">
                <a:solidFill>
                  <a:srgbClr val="008000"/>
                </a:solidFill>
                <a:cs typeface="Arial" charset="0"/>
              </a:rPr>
              <a:t>Why Join NAMA?</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bwMode="auto">
          <a:xfrm>
            <a:off x="685800" y="1066800"/>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eaLnBrk="1" hangingPunct="1"/>
            <a:r>
              <a:rPr lang="en-US" sz="1800" i="1" dirty="0" smtClean="0">
                <a:latin typeface="Arial" charset="0"/>
                <a:cs typeface="Arial" charset="0"/>
              </a:rPr>
              <a:t>“Through educational, networking and personal development opportunities, NAMA helps professionals achieve their greatest potential.” </a:t>
            </a:r>
            <a:br>
              <a:rPr lang="en-US" sz="1800" i="1" dirty="0" smtClean="0">
                <a:latin typeface="Arial" charset="0"/>
                <a:cs typeface="Arial" charset="0"/>
              </a:rPr>
            </a:br>
            <a:r>
              <a:rPr lang="en-US" sz="1800" dirty="0" smtClean="0">
                <a:latin typeface="Arial" charset="0"/>
                <a:cs typeface="Arial" charset="0"/>
              </a:rPr>
              <a:t>—Cliff Becker, Farm </a:t>
            </a:r>
            <a:r>
              <a:rPr lang="en-US" sz="1800" dirty="0" smtClean="0">
                <a:latin typeface="Arial" charset="0"/>
                <a:cs typeface="Arial" charset="0"/>
              </a:rPr>
              <a:t>Journal Media</a:t>
            </a:r>
            <a:r>
              <a:rPr lang="en-US" sz="1800" dirty="0" smtClean="0">
                <a:latin typeface="Arial" charset="0"/>
                <a:cs typeface="Arial" charset="0"/>
              </a:rPr>
              <a:t/>
            </a:r>
            <a:br>
              <a:rPr lang="en-US" sz="1800" dirty="0" smtClean="0">
                <a:latin typeface="Arial" charset="0"/>
                <a:cs typeface="Arial" charset="0"/>
              </a:rPr>
            </a:br>
            <a:r>
              <a:rPr lang="en-US" sz="1800" dirty="0" smtClean="0">
                <a:latin typeface="Arial" charset="0"/>
                <a:cs typeface="Arial" charset="0"/>
              </a:rPr>
              <a:t/>
            </a:r>
            <a:br>
              <a:rPr lang="en-US" sz="1800" dirty="0" smtClean="0">
                <a:latin typeface="Arial" charset="0"/>
                <a:cs typeface="Arial" charset="0"/>
              </a:rPr>
            </a:br>
            <a:r>
              <a:rPr lang="en-US" sz="1800" i="1" dirty="0" smtClean="0">
                <a:latin typeface="Arial" charset="0"/>
                <a:cs typeface="Arial" charset="0"/>
              </a:rPr>
              <a:t>“NAMA delivers programs that strengthen the sales and marketing skills we all need to be successful.”</a:t>
            </a:r>
            <a:r>
              <a:rPr lang="en-US" sz="1800" dirty="0" smtClean="0">
                <a:latin typeface="Arial" charset="0"/>
                <a:cs typeface="Arial" charset="0"/>
              </a:rPr>
              <a:t/>
            </a:r>
            <a:br>
              <a:rPr lang="en-US" sz="1800" dirty="0" smtClean="0">
                <a:latin typeface="Arial" charset="0"/>
                <a:cs typeface="Arial" charset="0"/>
              </a:rPr>
            </a:br>
            <a:r>
              <a:rPr lang="en-US" sz="1800" dirty="0" smtClean="0">
                <a:latin typeface="Arial" charset="0"/>
                <a:cs typeface="Arial" charset="0"/>
              </a:rPr>
              <a:t>—Beth Burgy, </a:t>
            </a:r>
            <a:r>
              <a:rPr lang="en-US" sz="1800" dirty="0" smtClean="0">
                <a:latin typeface="Arial" charset="0"/>
                <a:cs typeface="Arial" charset="0"/>
              </a:rPr>
              <a:t>President, </a:t>
            </a:r>
            <a:r>
              <a:rPr lang="en-US" sz="1800" dirty="0" err="1" smtClean="0">
                <a:latin typeface="Arial" charset="0"/>
                <a:cs typeface="Arial" charset="0"/>
              </a:rPr>
              <a:t>broadhead</a:t>
            </a:r>
            <a:r>
              <a:rPr lang="en-US" sz="1800" dirty="0" smtClean="0">
                <a:latin typeface="Arial" charset="0"/>
                <a:cs typeface="Arial" charset="0"/>
              </a:rPr>
              <a:t>.</a:t>
            </a:r>
            <a:br>
              <a:rPr lang="en-US" sz="1800" dirty="0" smtClean="0">
                <a:latin typeface="Arial" charset="0"/>
                <a:cs typeface="Arial" charset="0"/>
              </a:rPr>
            </a:br>
            <a:r>
              <a:rPr lang="en-US" sz="1800" dirty="0" smtClean="0">
                <a:latin typeface="Arial" charset="0"/>
                <a:cs typeface="Arial" charset="0"/>
              </a:rPr>
              <a:t/>
            </a:r>
            <a:br>
              <a:rPr lang="en-US" sz="1800" dirty="0" smtClean="0">
                <a:latin typeface="Arial" charset="0"/>
                <a:cs typeface="Arial" charset="0"/>
              </a:rPr>
            </a:br>
            <a:r>
              <a:rPr lang="en-US" sz="1800" i="1" dirty="0" smtClean="0">
                <a:latin typeface="Arial" charset="0"/>
                <a:cs typeface="Arial" charset="0"/>
              </a:rPr>
              <a:t>“NAMA contacts and associations are the people with the energy and innovation to help us repeatedly re-invent our sales and marketing </a:t>
            </a:r>
            <a:br>
              <a:rPr lang="en-US" sz="1800" i="1" dirty="0" smtClean="0">
                <a:latin typeface="Arial" charset="0"/>
                <a:cs typeface="Arial" charset="0"/>
              </a:rPr>
            </a:br>
            <a:r>
              <a:rPr lang="en-US" sz="1800" i="1" dirty="0" smtClean="0">
                <a:latin typeface="Arial" charset="0"/>
                <a:cs typeface="Arial" charset="0"/>
              </a:rPr>
              <a:t>communication strategies and tactics that help drive our business.”</a:t>
            </a:r>
            <a:r>
              <a:rPr lang="en-US" sz="1800" dirty="0" smtClean="0">
                <a:latin typeface="Arial" charset="0"/>
                <a:cs typeface="Arial" charset="0"/>
              </a:rPr>
              <a:t/>
            </a:r>
            <a:br>
              <a:rPr lang="en-US" sz="1800" dirty="0" smtClean="0">
                <a:latin typeface="Arial" charset="0"/>
                <a:cs typeface="Arial" charset="0"/>
              </a:rPr>
            </a:br>
            <a:r>
              <a:rPr lang="en-US" sz="1800" dirty="0" smtClean="0">
                <a:latin typeface="Arial" charset="0"/>
                <a:cs typeface="Arial" charset="0"/>
              </a:rPr>
              <a:t>—Dave </a:t>
            </a:r>
            <a:r>
              <a:rPr lang="en-US" sz="1800" dirty="0" err="1" smtClean="0">
                <a:latin typeface="Arial" charset="0"/>
                <a:cs typeface="Arial" charset="0"/>
              </a:rPr>
              <a:t>Knau</a:t>
            </a:r>
            <a:r>
              <a:rPr lang="en-US" sz="1800" dirty="0" smtClean="0">
                <a:latin typeface="Arial" charset="0"/>
                <a:cs typeface="Arial" charset="0"/>
              </a:rPr>
              <a:t>, DuPont Pioneer</a:t>
            </a:r>
            <a:br>
              <a:rPr lang="en-US" sz="1800" dirty="0" smtClean="0">
                <a:latin typeface="Arial" charset="0"/>
                <a:cs typeface="Arial" charset="0"/>
              </a:rPr>
            </a:br>
            <a:r>
              <a:rPr lang="en-US" sz="1800" dirty="0" smtClean="0">
                <a:latin typeface="Arial" charset="0"/>
                <a:cs typeface="Arial" charset="0"/>
              </a:rPr>
              <a:t/>
            </a:r>
            <a:br>
              <a:rPr lang="en-US" sz="1800" dirty="0" smtClean="0">
                <a:latin typeface="Arial" charset="0"/>
                <a:cs typeface="Arial" charset="0"/>
              </a:rPr>
            </a:br>
            <a:r>
              <a:rPr lang="en-US" sz="1800" dirty="0" smtClean="0">
                <a:latin typeface="Arial" charset="0"/>
                <a:cs typeface="Arial" charset="0"/>
              </a:rPr>
              <a:t/>
            </a:r>
            <a:br>
              <a:rPr lang="en-US" sz="1800" dirty="0" smtClean="0">
                <a:latin typeface="Arial" charset="0"/>
                <a:cs typeface="Arial" charset="0"/>
              </a:rPr>
            </a:br>
            <a:r>
              <a:rPr lang="en-US" sz="1800" dirty="0" smtClean="0">
                <a:latin typeface="Arial" charset="0"/>
                <a:cs typeface="Arial" charset="0"/>
              </a:rPr>
              <a:t/>
            </a:r>
            <a:br>
              <a:rPr lang="en-US" sz="1800" dirty="0" smtClean="0">
                <a:latin typeface="Arial" charset="0"/>
                <a:cs typeface="Arial" charset="0"/>
              </a:rPr>
            </a:br>
            <a:r>
              <a:rPr lang="en-US" sz="1800" dirty="0" smtClean="0">
                <a:latin typeface="Arial" charset="0"/>
                <a:cs typeface="Arial" charset="0"/>
              </a:rPr>
              <a:t> </a:t>
            </a:r>
            <a:br>
              <a:rPr lang="en-US" sz="1800" dirty="0" smtClean="0">
                <a:latin typeface="Arial" charset="0"/>
                <a:cs typeface="Arial" charset="0"/>
              </a:rPr>
            </a:br>
            <a:endParaRPr lang="en-US" sz="1800" dirty="0" smtClean="0">
              <a:latin typeface="Arial" charset="0"/>
              <a:cs typeface="Arial" charset="0"/>
            </a:endParaRPr>
          </a:p>
        </p:txBody>
      </p:sp>
      <p:sp>
        <p:nvSpPr>
          <p:cNvPr id="9219" name="TextBox 3"/>
          <p:cNvSpPr txBox="1">
            <a:spLocks noChangeArrowheads="1"/>
          </p:cNvSpPr>
          <p:nvPr/>
        </p:nvSpPr>
        <p:spPr bwMode="auto">
          <a:xfrm>
            <a:off x="304800" y="33655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65" charset="-128"/>
              </a:defRPr>
            </a:lvl1pPr>
            <a:lvl2pPr marL="742950" indent="-285750" eaLnBrk="0" hangingPunct="0">
              <a:defRPr>
                <a:solidFill>
                  <a:schemeClr val="tx1"/>
                </a:solidFill>
                <a:latin typeface="Arial" charset="0"/>
                <a:ea typeface="ＭＳ Ｐゴシック" pitchFamily="-65" charset="-128"/>
              </a:defRPr>
            </a:lvl2pPr>
            <a:lvl3pPr marL="1143000" indent="-228600" eaLnBrk="0" hangingPunct="0">
              <a:defRPr>
                <a:solidFill>
                  <a:schemeClr val="tx1"/>
                </a:solidFill>
                <a:latin typeface="Arial" charset="0"/>
                <a:ea typeface="ＭＳ Ｐゴシック" pitchFamily="-65" charset="-128"/>
              </a:defRPr>
            </a:lvl3pPr>
            <a:lvl4pPr marL="1600200" indent="-228600" eaLnBrk="0" hangingPunct="0">
              <a:defRPr>
                <a:solidFill>
                  <a:schemeClr val="tx1"/>
                </a:solidFill>
                <a:latin typeface="Arial" charset="0"/>
                <a:ea typeface="ＭＳ Ｐゴシック" pitchFamily="-65" charset="-128"/>
              </a:defRPr>
            </a:lvl4pPr>
            <a:lvl5pPr marL="2057400" indent="-228600" eaLnBrk="0" hangingPunct="0">
              <a:defRPr>
                <a:solidFill>
                  <a:schemeClr val="tx1"/>
                </a:solidFill>
                <a:latin typeface="Arial" charset="0"/>
                <a:ea typeface="ＭＳ Ｐゴシック" pitchFamily="-65"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65"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65"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65"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65" charset="-128"/>
              </a:defRPr>
            </a:lvl9pPr>
          </a:lstStyle>
          <a:p>
            <a:pPr eaLnBrk="1" hangingPunct="1"/>
            <a:r>
              <a:rPr lang="en-US" b="1">
                <a:solidFill>
                  <a:srgbClr val="008000"/>
                </a:solidFill>
                <a:cs typeface="Arial" charset="0"/>
              </a:rPr>
              <a:t>Why Join NAMA?</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xfrm>
            <a:off x="457200" y="533400"/>
            <a:ext cx="8229600" cy="884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eaLnBrk="1" hangingPunct="1"/>
            <a:r>
              <a:rPr lang="en-US" sz="2800" b="1" smtClean="0">
                <a:latin typeface="Arial" charset="0"/>
                <a:cs typeface="Arial" charset="0"/>
              </a:rPr>
              <a:t>Visit </a:t>
            </a:r>
            <a:r>
              <a:rPr lang="en-US" sz="2800" b="1" smtClean="0">
                <a:solidFill>
                  <a:srgbClr val="008000"/>
                </a:solidFill>
                <a:latin typeface="Arial" charset="0"/>
                <a:cs typeface="Arial" charset="0"/>
              </a:rPr>
              <a:t>nama.org </a:t>
            </a:r>
            <a:r>
              <a:rPr lang="en-US" sz="2800" b="1" smtClean="0">
                <a:latin typeface="Arial" charset="0"/>
                <a:cs typeface="Arial" charset="0"/>
              </a:rPr>
              <a:t>to learn more:</a:t>
            </a:r>
            <a:r>
              <a:rPr lang="en-US" sz="2800" smtClean="0"/>
              <a:t/>
            </a:r>
            <a:br>
              <a:rPr lang="en-US" sz="2800" smtClean="0"/>
            </a:br>
            <a:r>
              <a:rPr lang="en-US" sz="2800" smtClean="0">
                <a:latin typeface="Arial" charset="0"/>
                <a:cs typeface="Arial" charset="0"/>
              </a:rPr>
              <a:t/>
            </a:r>
            <a:br>
              <a:rPr lang="en-US" sz="2800" smtClean="0">
                <a:latin typeface="Arial" charset="0"/>
                <a:cs typeface="Arial" charset="0"/>
              </a:rPr>
            </a:br>
            <a:endParaRPr lang="en-US" sz="2800" smtClean="0">
              <a:latin typeface="Arial" charset="0"/>
              <a:cs typeface="Arial" charset="0"/>
            </a:endParaRPr>
          </a:p>
        </p:txBody>
      </p:sp>
      <p:sp>
        <p:nvSpPr>
          <p:cNvPr id="10243"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2400" smtClean="0">
                <a:latin typeface="Arial" charset="0"/>
                <a:cs typeface="Arial" charset="0"/>
              </a:rPr>
              <a:t>Full member benefit information</a:t>
            </a:r>
          </a:p>
          <a:p>
            <a:pPr eaLnBrk="1" hangingPunct="1"/>
            <a:r>
              <a:rPr lang="en-US" sz="2400" smtClean="0">
                <a:latin typeface="Arial" charset="0"/>
                <a:cs typeface="Arial" charset="0"/>
              </a:rPr>
              <a:t>Download a flyer to help you discuss NAMA membership with your employer</a:t>
            </a:r>
          </a:p>
          <a:p>
            <a:pPr eaLnBrk="1" hangingPunct="1"/>
            <a:r>
              <a:rPr lang="en-US" sz="2400" smtClean="0">
                <a:latin typeface="Arial" charset="0"/>
                <a:cs typeface="Arial" charset="0"/>
              </a:rPr>
              <a:t>View a list of member companies</a:t>
            </a:r>
          </a:p>
          <a:p>
            <a:pPr eaLnBrk="1" hangingPunct="1"/>
            <a:r>
              <a:rPr lang="en-US" sz="2400" smtClean="0">
                <a:latin typeface="Arial" charset="0"/>
                <a:cs typeface="Arial" charset="0"/>
              </a:rPr>
              <a:t>Find out more about conferences, events, webinars and NAMA awards</a:t>
            </a:r>
          </a:p>
          <a:p>
            <a:pPr eaLnBrk="1" hangingPunct="1"/>
            <a:r>
              <a:rPr lang="en-US" sz="2400" smtClean="0">
                <a:latin typeface="Arial" charset="0"/>
                <a:cs typeface="Arial" charset="0"/>
              </a:rPr>
              <a:t>Learn about events near you</a:t>
            </a:r>
          </a:p>
          <a:p>
            <a:pPr eaLnBrk="1" hangingPunct="1"/>
            <a:endParaRPr lang="en-US" sz="2000" smtClean="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1496</TotalTime>
  <Words>154</Words>
  <Application>Microsoft Office PowerPoint</Application>
  <PresentationFormat>On-screen Show (4:3)</PresentationFormat>
  <Paragraphs>26</Paragraphs>
  <Slides>9</Slides>
  <Notes>8</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NAMA membership is a major step in your professional development. You’ll gain information and insights that will help your company stay competitive.   Membership gives you an insider’s view of the agri-marketing world you won’t get anywhere else.   The connections you’ll make with leaders and peers in the industry — in marketing, advertising, public relations, media and more — keep you on top of best practices and industry trends. </vt:lpstr>
      <vt:lpstr>NAMA membership represents the entire spectrum of the agri-marketing industry: </vt:lpstr>
      <vt:lpstr>Connections to build business and broaden your horizons.   Learn about industry innovations – discover what’s working and what isn’t!   Gain leadership experience and add your voice to others influencing our industry. </vt:lpstr>
      <vt:lpstr>Stellar Education and Professional Development</vt:lpstr>
      <vt:lpstr>PowerPoint Presentation</vt:lpstr>
      <vt:lpstr>Member discounts on conference and  other event registrations  Access to cutting edge, timely webinars   Free subscription to Agri Marketing magazine – includes the National Membership Directory   Access to “Members Only” section of website and NAMA LinkedIn® group</vt:lpstr>
      <vt:lpstr>“Through educational, networking and personal development opportunities, NAMA helps professionals achieve their greatest potential.”  —Cliff Becker, Farm Journal Media  “NAMA delivers programs that strengthen the sales and marketing skills we all need to be successful.” —Beth Burgy, President, broadhead.  “NAMA contacts and associations are the people with the energy and innovation to help us repeatedly re-invent our sales and marketing  communication strategies and tactics that help drive our business.” —Dave Knau, DuPont Pioneer      </vt:lpstr>
      <vt:lpstr>Visit nama.org to learn more:  </vt:lpstr>
    </vt:vector>
  </TitlesOfParts>
  <Company>Merrigan &amp; 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Merrigan &amp; Co.</dc:creator>
  <cp:lastModifiedBy>Debbie Brummel</cp:lastModifiedBy>
  <cp:revision>43</cp:revision>
  <cp:lastPrinted>2015-06-01T21:04:08Z</cp:lastPrinted>
  <dcterms:created xsi:type="dcterms:W3CDTF">2009-07-21T19:06:51Z</dcterms:created>
  <dcterms:modified xsi:type="dcterms:W3CDTF">2016-06-15T18:50:48Z</dcterms:modified>
</cp:coreProperties>
</file>