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134805784" r:id="rId3"/>
    <p:sldId id="2134805787" r:id="rId4"/>
    <p:sldId id="2134805788" r:id="rId5"/>
    <p:sldId id="2134805789" r:id="rId6"/>
    <p:sldId id="2134805786" r:id="rId7"/>
    <p:sldId id="21348057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1D585-9982-17D0-FAC3-2BE47AE21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9FD8D-87E0-ED5D-92F0-EAD994B5D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5A7A-A573-6DC6-9294-E6A18767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95E1C-42ED-A47D-E59B-6F27E028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6C821-690B-184E-5773-5877637E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7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67CB-80C8-E0B9-1791-4EE4448F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BD8D5-6D16-8FE9-F845-EBFC0CDEE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78ABB-869B-09EB-90AB-78002D9C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E1CC-BED8-6662-7738-7889137C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98F6D-36BC-F313-DECB-E610E2B6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47544-9854-20B7-CD47-B0D8237C8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5D877-7307-9C7C-1656-8B836BA27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128FD-88E3-0694-0141-1197EDCA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D3285-5675-2386-B044-46EAC90D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CEEBC-DD3B-E83E-473D-CDF6DF3E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4624-17B0-1E6D-63AF-8F34C16A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D573-627E-746D-D71D-8A5994BF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8608-51A7-36E5-AF59-A0F81743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27EF9-5039-8D3E-143B-333B4CE78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ED2C9-2708-F117-50D5-5C261071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8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55C4-AEC5-4168-DCE0-2BADD681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ECCCB-A04B-C568-D91E-1D8CB0ED1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AFB2E-8C15-C545-5B3D-07401A66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263E7-39E7-4A1D-B035-1E155914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8BABB-F9B6-C5FB-FDA7-EAF51621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EB1E7-B78B-1DD9-9C95-C665535F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29BD1-ED46-BDFC-E593-E1C2B1FB7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8D470-1BCD-4216-E87E-D76F8EEBC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27A59-C85F-E380-7539-48529BA6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B033D-20B9-FC1B-4752-C7BBC35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D7DE2-D48F-94A0-16EF-451D3468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1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EAE7-1750-6133-10FF-7F0919C9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A1A5F-313B-8B0C-AEBF-51E630764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A105C-CCA1-3061-73EA-0306EF0D3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D6DEB-4B0B-A22C-CF1E-989D068BF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9430E-90CC-6304-0BEA-D6AC4FAA8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9A7F2-6373-2321-2A5B-C03CAD39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521FB-7291-89DA-9922-7BD37551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1CBA6-B3BF-55EF-0207-8870C36D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6DAE-30F2-A7B9-3508-CA7CF3D1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D9C6C-575A-3C8C-7883-B97AAFF5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C0276-7F23-D541-0300-DC759404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39BF-7760-8221-2726-8C6038BC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1590B-5C32-0069-D399-A23AA54E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D8944-02E6-104D-3CA7-E112E379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91841-1411-B2FC-2D52-D20CCEB8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0A81-48DC-608A-3FC6-91B5E639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7DC41-3AE8-1A67-5C20-C1CD9E9D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2B8BA-7F5D-0FBF-0BA8-133BD3569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B94C3-CADA-4F27-47E0-23070312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19260-EF6D-9ED5-1B0B-4F0FCAC2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C3D8F-7DAC-C420-EAC7-3C23154A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9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8E45-5B2D-7BC3-20BB-8E04F213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02B945-D3EE-E022-AB75-1F088C091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18C-FB10-2134-D326-934B7C9F5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5B173-9A64-6D79-E6AF-E643E5A7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99BEE-0E3A-3B61-1E1E-10DD4BBA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D0F97-C4A9-12B8-37CC-F3FE30B7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B3FC4-DDA8-7950-D26D-C628EE4F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400CC-AACD-EAF1-AEED-5252A686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88A8D-F9C6-17C2-EF79-7D46D8566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C1D0-DE66-4847-AAF8-BDB5BD904D5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3067-C4BD-4738-5C1C-EA776F7E1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F5BC1-F3B6-4228-61FF-4C7AF5141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3116-97EC-40E1-8BD2-D00E1719D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nama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1334-31C1-CBC0-C3D4-A18E7EF8C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5500" y="1666876"/>
            <a:ext cx="7068540" cy="2735326"/>
          </a:xfrm>
        </p:spPr>
        <p:txBody>
          <a:bodyPr>
            <a:normAutofit/>
          </a:bodyPr>
          <a:lstStyle/>
          <a:p>
            <a:r>
              <a:rPr lang="en-US" dirty="0"/>
              <a:t>NAMA Member Recruitment Strategic Plan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2AC53292-709B-F927-B865-DC98D033C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5"/>
            <a:ext cx="46355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C6C8-6AFE-4B2B-A3D7-4C791675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140" y="500062"/>
            <a:ext cx="665797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10 Easy Steps to Building Your Membership Recruitment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034B-F620-43A7-BC15-2D8C3CC4E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140" y="2063369"/>
            <a:ext cx="7148372" cy="491912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sz="2200" dirty="0"/>
              <a:t>Define your chapter’s current state of membership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/>
              <a:t>Set a SMART (Specific, Measurable, Achievable, Relevant and Time-Bound) goal for May 1, 2023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endParaRPr lang="en-US" sz="2200" dirty="0"/>
          </a:p>
          <a:p>
            <a:pPr marL="514350" indent="-514350">
              <a:buAutoNum type="arabicPeriod"/>
            </a:pPr>
            <a:r>
              <a:rPr lang="en-US" sz="2200" dirty="0"/>
              <a:t>Pull your Chapter roster report </a:t>
            </a:r>
          </a:p>
          <a:p>
            <a:pPr lvl="1"/>
            <a:r>
              <a:rPr lang="en-US" sz="2200" dirty="0"/>
              <a:t>Of current, active members </a:t>
            </a:r>
          </a:p>
          <a:p>
            <a:pPr lvl="1"/>
            <a:r>
              <a:rPr lang="en-US" sz="2200" dirty="0"/>
              <a:t>Lapsed within last year </a:t>
            </a:r>
          </a:p>
          <a:p>
            <a:pPr lvl="1"/>
            <a:r>
              <a:rPr lang="en-US" sz="2200" dirty="0"/>
              <a:t>Connect with Janae to pull the NAMA Prospect List for your Chapter’s geography &amp; footprint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3FBF3D0-7ADD-15E6-1B0D-C81C87F2E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2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4A7DE3-BB78-13E3-6150-896DDDE630F3}"/>
              </a:ext>
            </a:extLst>
          </p:cNvPr>
          <p:cNvSpPr txBox="1"/>
          <p:nvPr/>
        </p:nvSpPr>
        <p:spPr>
          <a:xfrm>
            <a:off x="4859826" y="499358"/>
            <a:ext cx="693115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/>
              <a:t>  4.	Share the report with Chapter Leadership </a:t>
            </a:r>
          </a:p>
          <a:p>
            <a:pPr lvl="1"/>
            <a:r>
              <a:rPr lang="en-US" sz="2200" dirty="0"/>
              <a:t>	Before the next Chapter leadership meeting, have 	leaders review, reflect and then email </a:t>
            </a:r>
          </a:p>
          <a:p>
            <a:pPr lvl="2"/>
            <a:r>
              <a:rPr lang="en-US" sz="2200" dirty="0"/>
              <a:t>A list of companies that are missing representation (from within the Chapter footprint); think about companies big and small, start-ups, accelerators, agencies, media, associations, growers/producers, etc. Designate one person to compile the list before the next Chapter leadership meeting</a:t>
            </a:r>
          </a:p>
          <a:p>
            <a:pPr>
              <a:spcBef>
                <a:spcPts val="600"/>
              </a:spcBef>
            </a:pPr>
            <a:endParaRPr lang="en-US" sz="2200" dirty="0"/>
          </a:p>
          <a:p>
            <a:pPr>
              <a:spcBef>
                <a:spcPts val="600"/>
              </a:spcBef>
            </a:pPr>
            <a:r>
              <a:rPr lang="en-US" sz="2200" dirty="0"/>
              <a:t>     5.	On agenda of next Chapter leadership meeting, 	review as a group the full list of 	submissions</a:t>
            </a:r>
          </a:p>
          <a:p>
            <a:pPr>
              <a:spcBef>
                <a:spcPts val="600"/>
              </a:spcBef>
            </a:pPr>
            <a:endParaRPr lang="en-US" sz="2200" dirty="0"/>
          </a:p>
          <a:p>
            <a:pPr>
              <a:spcBef>
                <a:spcPts val="600"/>
              </a:spcBef>
            </a:pPr>
            <a:r>
              <a:rPr lang="en-US" sz="2200" dirty="0"/>
              <a:t>     6.	Prioritize the list into thirds: 1) High 2) Medium 	and 3) Low. Think about location/geography, 	marketing department influence &amp; location, 	does someone have a contact to start with, 	and ROI for the work you will put in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49037BA-A59C-A4E4-B15C-1F8D355E4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0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4BEC9D-021F-1ECA-0D91-2966CB79137B}"/>
              </a:ext>
            </a:extLst>
          </p:cNvPr>
          <p:cNvSpPr txBox="1"/>
          <p:nvPr/>
        </p:nvSpPr>
        <p:spPr>
          <a:xfrm>
            <a:off x="5066918" y="489734"/>
            <a:ext cx="70580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AutoNum type="arabicPeriod" startAt="7"/>
            </a:pPr>
            <a:r>
              <a:rPr lang="en-US" sz="2200" dirty="0"/>
              <a:t>Force rank the High list from 1- x; Assign a 	leader to each company</a:t>
            </a:r>
          </a:p>
          <a:p>
            <a:pPr marL="457200" indent="-457200">
              <a:spcBef>
                <a:spcPts val="600"/>
              </a:spcBef>
              <a:buAutoNum type="arabicPeriod" startAt="7"/>
            </a:pPr>
            <a:endParaRPr lang="en-US" sz="2200" dirty="0"/>
          </a:p>
          <a:p>
            <a:pPr marL="457200" indent="-457200">
              <a:spcBef>
                <a:spcPts val="600"/>
              </a:spcBef>
              <a:buAutoNum type="arabicPeriod" startAt="8"/>
            </a:pPr>
            <a:r>
              <a:rPr lang="en-US" sz="2200" dirty="0"/>
              <a:t>Leverage Resources from NAMA website to 	create an        introduction letter/email or LinkedIn messenger outreach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Who is NAMA? Who are you? Who is the Chapter leadership team?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What does NAMA do for the industry? What is the mission of the Chapter?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What could NAMA do for people leadership and development opportunities within their company?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When, Where and How frequently does the Chapter meet?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How is the Chapter affiliated and connected to National NAMA?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How do I become a member?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C8F2706-08FA-8969-BFEB-72305DBA7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49D378-266A-4088-79B7-FB3E4DE2778A}"/>
              </a:ext>
            </a:extLst>
          </p:cNvPr>
          <p:cNvSpPr txBox="1"/>
          <p:nvPr/>
        </p:nvSpPr>
        <p:spPr>
          <a:xfrm>
            <a:off x="4558217" y="862310"/>
            <a:ext cx="7253482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indent="-457200">
              <a:spcBef>
                <a:spcPts val="600"/>
              </a:spcBef>
              <a:buAutoNum type="arabicPeriod" startAt="9"/>
            </a:pPr>
            <a:r>
              <a:rPr lang="en-US" sz="2200" dirty="0"/>
              <a:t>Set a deadline to report back to the entire            Chapter Leadership Team</a:t>
            </a:r>
          </a:p>
          <a:p>
            <a:pPr marL="1371600" indent="-457200">
              <a:spcBef>
                <a:spcPts val="600"/>
              </a:spcBef>
              <a:buAutoNum type="arabicPeriod" startAt="9"/>
            </a:pPr>
            <a:endParaRPr lang="en-US" sz="2200" dirty="0"/>
          </a:p>
          <a:p>
            <a:pPr marL="1197864" indent="-283464">
              <a:spcBef>
                <a:spcPts val="600"/>
              </a:spcBef>
            </a:pPr>
            <a:r>
              <a:rPr lang="en-US" sz="2200" dirty="0"/>
              <a:t>10.   Repeat for Medium list (only if a part of your goals; otherwise, maintain list for next year’s Chapter leaders to refer to.)</a:t>
            </a:r>
          </a:p>
          <a:p>
            <a:pPr marL="1197864" indent="-283464">
              <a:spcBef>
                <a:spcPts val="600"/>
              </a:spcBef>
            </a:pPr>
            <a:endParaRPr lang="en-US" sz="2200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4DDDDE2-8D19-D54A-AB38-F0A6E3E00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AA8A-CC49-4B1A-86D4-F736FD5E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100" y="500062"/>
            <a:ext cx="684847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 and Tools to aid in Building Your Membership Recruitment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DA70-449C-4220-84F0-9780A6E4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275" y="2282825"/>
            <a:ext cx="6848474" cy="4351338"/>
          </a:xfrm>
        </p:spPr>
        <p:txBody>
          <a:bodyPr/>
          <a:lstStyle/>
          <a:p>
            <a:r>
              <a:rPr lang="en-US" dirty="0"/>
              <a:t>Janae contact information</a:t>
            </a:r>
          </a:p>
          <a:p>
            <a:pPr marL="0" indent="0">
              <a:buNone/>
            </a:pPr>
            <a:r>
              <a:rPr lang="en-US" dirty="0"/>
              <a:t>   Manager, Chapter &amp; Student Services</a:t>
            </a:r>
          </a:p>
          <a:p>
            <a:r>
              <a:rPr lang="en-US" dirty="0"/>
              <a:t>Your NAMA Exec Committee member</a:t>
            </a:r>
          </a:p>
          <a:p>
            <a:r>
              <a:rPr lang="en-US" dirty="0"/>
              <a:t>The NAMA </a:t>
            </a:r>
            <a:r>
              <a:rPr lang="en-US" dirty="0" err="1"/>
              <a:t>Website:</a:t>
            </a:r>
            <a:r>
              <a:rPr lang="en-US" dirty="0" err="1">
                <a:hlinkClick r:id="rId2"/>
              </a:rPr>
              <a:t>https</a:t>
            </a:r>
            <a:r>
              <a:rPr lang="en-US" dirty="0">
                <a:hlinkClick r:id="rId2"/>
              </a:rPr>
              <a:t>://www.nama.org/</a:t>
            </a:r>
            <a:r>
              <a:rPr lang="en-US" dirty="0"/>
              <a:t> </a:t>
            </a:r>
          </a:p>
          <a:p>
            <a:r>
              <a:rPr lang="en-US" dirty="0"/>
              <a:t>This 10 Step Process</a:t>
            </a:r>
          </a:p>
          <a:p>
            <a:r>
              <a:rPr lang="en-US" dirty="0"/>
              <a:t>The NAMA Brand Deck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7CEC0E2-A2E4-3F8E-4852-08931EB97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2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A8E6-C92E-4380-AF30-474CCB0BD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Gateway Chapter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48E03-CCBB-4853-8FF7-687901D5A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Janae to coordinate and have them go through steps 1-10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AFF49D-4CEE-46AB-A79A-83253BE69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354" y="2452338"/>
            <a:ext cx="3890126" cy="15489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9EE64-A26C-4DC8-82E4-09A9A291A2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00121" y="2250154"/>
            <a:ext cx="4253072" cy="1953324"/>
          </a:xfrm>
          <a:prstGeom prst="rect">
            <a:avLst/>
          </a:prstGeom>
        </p:spPr>
      </p:pic>
      <p:pic>
        <p:nvPicPr>
          <p:cNvPr id="9" name="Graphic 8" descr="Chevron arrows outline">
            <a:extLst>
              <a:ext uri="{FF2B5EF4-FFF2-40B4-BE49-F238E27FC236}">
                <a16:creationId xmlns:a16="http://schemas.microsoft.com/office/drawing/2014/main" id="{714F8C9B-6F28-4B1D-A24B-9905C80AA1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09447" y="2632435"/>
            <a:ext cx="914400" cy="914400"/>
          </a:xfrm>
          <a:prstGeom prst="rect">
            <a:avLst/>
          </a:prstGeom>
        </p:spPr>
      </p:pic>
      <p:pic>
        <p:nvPicPr>
          <p:cNvPr id="10" name="Graphic 9" descr="Chevron arrows outline">
            <a:extLst>
              <a:ext uri="{FF2B5EF4-FFF2-40B4-BE49-F238E27FC236}">
                <a16:creationId xmlns:a16="http://schemas.microsoft.com/office/drawing/2014/main" id="{3985335D-ADDC-4AB9-9A3F-F74B5B7DB5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70099" y="2632435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214EF31-9800-4971-9FE1-13091178A555}"/>
              </a:ext>
            </a:extLst>
          </p:cNvPr>
          <p:cNvSpPr/>
          <p:nvPr/>
        </p:nvSpPr>
        <p:spPr>
          <a:xfrm>
            <a:off x="8720669" y="2250154"/>
            <a:ext cx="2565655" cy="19533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 Prospect List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176F4C-9901-47A1-8F8A-358FDCBB589B}"/>
              </a:ext>
            </a:extLst>
          </p:cNvPr>
          <p:cNvSpPr/>
          <p:nvPr/>
        </p:nvSpPr>
        <p:spPr>
          <a:xfrm>
            <a:off x="8747353" y="4742175"/>
            <a:ext cx="2565655" cy="19533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 Prospect List Assignments</a:t>
            </a:r>
          </a:p>
        </p:txBody>
      </p:sp>
      <p:pic>
        <p:nvPicPr>
          <p:cNvPr id="12" name="Graphic 11" descr="Chevron arrows outline">
            <a:extLst>
              <a:ext uri="{FF2B5EF4-FFF2-40B4-BE49-F238E27FC236}">
                <a16:creationId xmlns:a16="http://schemas.microsoft.com/office/drawing/2014/main" id="{046CA6F6-FBEC-4BC2-BE8A-EB902E7220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9649963" y="4001294"/>
            <a:ext cx="914400" cy="914400"/>
          </a:xfrm>
          <a:prstGeom prst="rect">
            <a:avLst/>
          </a:prstGeom>
        </p:spPr>
      </p:pic>
      <p:pic>
        <p:nvPicPr>
          <p:cNvPr id="15" name="Graphic 14" descr="User outline">
            <a:extLst>
              <a:ext uri="{FF2B5EF4-FFF2-40B4-BE49-F238E27FC236}">
                <a16:creationId xmlns:a16="http://schemas.microsoft.com/office/drawing/2014/main" id="{4423F8C5-77BE-4F19-8CB2-D83914B186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59796" y="5735334"/>
            <a:ext cx="914400" cy="914400"/>
          </a:xfrm>
          <a:prstGeom prst="rect">
            <a:avLst/>
          </a:prstGeom>
        </p:spPr>
      </p:pic>
      <p:pic>
        <p:nvPicPr>
          <p:cNvPr id="16" name="Graphic 15" descr="Chevron arrows outline">
            <a:extLst>
              <a:ext uri="{FF2B5EF4-FFF2-40B4-BE49-F238E27FC236}">
                <a16:creationId xmlns:a16="http://schemas.microsoft.com/office/drawing/2014/main" id="{7F77FDB7-433D-458D-A2C1-1845EC1B95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7944608" y="5158732"/>
            <a:ext cx="914400" cy="9144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E035679-5B9A-4C5B-9D70-D6754CD561C4}"/>
              </a:ext>
            </a:extLst>
          </p:cNvPr>
          <p:cNvSpPr/>
          <p:nvPr/>
        </p:nvSpPr>
        <p:spPr>
          <a:xfrm>
            <a:off x="5433053" y="4742175"/>
            <a:ext cx="2565655" cy="19533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Outreach Email/Phone/LinkedIn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E1344F-FAD9-46D2-BF7A-1DA980A7480B}"/>
              </a:ext>
            </a:extLst>
          </p:cNvPr>
          <p:cNvSpPr/>
          <p:nvPr/>
        </p:nvSpPr>
        <p:spPr>
          <a:xfrm>
            <a:off x="2011176" y="4742175"/>
            <a:ext cx="2565655" cy="19533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Event Invitation to Experience NAMA Chapter</a:t>
            </a:r>
          </a:p>
        </p:txBody>
      </p:sp>
      <p:pic>
        <p:nvPicPr>
          <p:cNvPr id="20" name="Graphic 19" descr="Chevron arrows outline">
            <a:extLst>
              <a:ext uri="{FF2B5EF4-FFF2-40B4-BE49-F238E27FC236}">
                <a16:creationId xmlns:a16="http://schemas.microsoft.com/office/drawing/2014/main" id="{8C4BD27A-B03E-406B-A487-56960E8DDE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4576110" y="52616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NAMA Member Recruitment Strategic Plan</vt:lpstr>
      <vt:lpstr>10 Easy Steps to Building Your Membership Recruitment Strategy</vt:lpstr>
      <vt:lpstr>PowerPoint Presentation</vt:lpstr>
      <vt:lpstr>PowerPoint Presentation</vt:lpstr>
      <vt:lpstr>PowerPoint Presentation</vt:lpstr>
      <vt:lpstr>Resources and Tools to aid in Building Your Membership Recruitment Strategy</vt:lpstr>
      <vt:lpstr>Gateway Chapter Case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Member Recruitment Strategic Plan</dc:title>
  <dc:creator>Janae Prewitt</dc:creator>
  <cp:lastModifiedBy>Janae Prewitt</cp:lastModifiedBy>
  <cp:revision>2</cp:revision>
  <dcterms:created xsi:type="dcterms:W3CDTF">2022-10-17T14:15:40Z</dcterms:created>
  <dcterms:modified xsi:type="dcterms:W3CDTF">2022-10-17T15:09:21Z</dcterms:modified>
</cp:coreProperties>
</file>